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81" r:id="rId1"/>
  </p:sldMasterIdLst>
  <p:notesMasterIdLst>
    <p:notesMasterId r:id="rId35"/>
  </p:notesMasterIdLst>
  <p:handoutMasterIdLst>
    <p:handoutMasterId r:id="rId36"/>
  </p:handoutMasterIdLst>
  <p:sldIdLst>
    <p:sldId id="1660" r:id="rId2"/>
    <p:sldId id="1853" r:id="rId3"/>
    <p:sldId id="1701" r:id="rId4"/>
    <p:sldId id="1820" r:id="rId5"/>
    <p:sldId id="1834" r:id="rId6"/>
    <p:sldId id="1821" r:id="rId7"/>
    <p:sldId id="1838" r:id="rId8"/>
    <p:sldId id="1829" r:id="rId9"/>
    <p:sldId id="1839" r:id="rId10"/>
    <p:sldId id="1823" r:id="rId11"/>
    <p:sldId id="1840" r:id="rId12"/>
    <p:sldId id="1828" r:id="rId13"/>
    <p:sldId id="1841" r:id="rId14"/>
    <p:sldId id="1824" r:id="rId15"/>
    <p:sldId id="1842" r:id="rId16"/>
    <p:sldId id="1826" r:id="rId17"/>
    <p:sldId id="1843" r:id="rId18"/>
    <p:sldId id="1825" r:id="rId19"/>
    <p:sldId id="1844" r:id="rId20"/>
    <p:sldId id="1827" r:id="rId21"/>
    <p:sldId id="1845" r:id="rId22"/>
    <p:sldId id="1830" r:id="rId23"/>
    <p:sldId id="1846" r:id="rId24"/>
    <p:sldId id="1832" r:id="rId25"/>
    <p:sldId id="1847" r:id="rId26"/>
    <p:sldId id="1831" r:id="rId27"/>
    <p:sldId id="1848" r:id="rId28"/>
    <p:sldId id="1833" r:id="rId29"/>
    <p:sldId id="1849" r:id="rId30"/>
    <p:sldId id="1836" r:id="rId31"/>
    <p:sldId id="1850" r:id="rId32"/>
    <p:sldId id="1837" r:id="rId33"/>
    <p:sldId id="1851" r:id="rId34"/>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E" initials="ME" lastIdx="1" clrIdx="0"/>
  <p:cmAuthor id="2" name="John Pedersen" initials="JP" lastIdx="6" clrIdx="1"/>
  <p:cmAuthor id="3" name="Pernille Bille" initials="PB" lastIdx="2" clrIdx="2"/>
  <p:cmAuthor id="4" name="Michael Hald" initials="MH" lastIdx="1" clrIdx="3">
    <p:extLst>
      <p:ext uri="{19B8F6BF-5375-455C-9EA6-DF929625EA0E}">
        <p15:presenceInfo xmlns:p15="http://schemas.microsoft.com/office/powerpoint/2012/main" userId="Michael Hald" providerId="None"/>
      </p:ext>
    </p:extLst>
  </p:cmAuthor>
  <p:cmAuthor id="5" name="Kristoffer Milling" initials="KM" lastIdx="47" clrIdx="4">
    <p:extLst>
      <p:ext uri="{19B8F6BF-5375-455C-9EA6-DF929625EA0E}">
        <p15:presenceInfo xmlns:p15="http://schemas.microsoft.com/office/powerpoint/2012/main" userId="3d5b84da6daa1699" providerId="Windows Live"/>
      </p:ext>
    </p:extLst>
  </p:cmAuthor>
  <p:cmAuthor id="6" name="Flemming Engstrøm" initials="FE" lastIdx="26" clrIdx="5">
    <p:extLst>
      <p:ext uri="{19B8F6BF-5375-455C-9EA6-DF929625EA0E}">
        <p15:presenceInfo xmlns:p15="http://schemas.microsoft.com/office/powerpoint/2012/main" userId="1f5099fd973daa9b" providerId="Windows Live"/>
      </p:ext>
    </p:extLst>
  </p:cmAuthor>
  <p:cmAuthor id="7" name="Michael Hald" initials="MH [2]" lastIdx="41" clrIdx="6">
    <p:extLst>
      <p:ext uri="{19B8F6BF-5375-455C-9EA6-DF929625EA0E}">
        <p15:presenceInfo xmlns:p15="http://schemas.microsoft.com/office/powerpoint/2012/main" userId="f5a99f1d0ce713d0" providerId="Windows Live"/>
      </p:ext>
    </p:extLst>
  </p:cmAuthor>
  <p:cmAuthor id="8" name="Mie Lindgren" initials="ML" lastIdx="55" clrIdx="7">
    <p:extLst>
      <p:ext uri="{19B8F6BF-5375-455C-9EA6-DF929625EA0E}">
        <p15:presenceInfo xmlns:p15="http://schemas.microsoft.com/office/powerpoint/2012/main" userId="Mie Lindgren" providerId="None"/>
      </p:ext>
    </p:extLst>
  </p:cmAuthor>
  <p:cmAuthor id="9" name="Marie Wessel" initials="MW" lastIdx="11" clrIdx="8">
    <p:extLst>
      <p:ext uri="{19B8F6BF-5375-455C-9EA6-DF929625EA0E}">
        <p15:presenceInfo xmlns:p15="http://schemas.microsoft.com/office/powerpoint/2012/main" userId="S-1-5-21-2100284113-1573851820-878952375-41079" providerId="AD"/>
      </p:ext>
    </p:extLst>
  </p:cmAuthor>
  <p:cmAuthor id="10" name="Lucretia Oemig" initials="LO" lastIdx="22" clrIdx="9">
    <p:extLst>
      <p:ext uri="{19B8F6BF-5375-455C-9EA6-DF929625EA0E}">
        <p15:presenceInfo xmlns:p15="http://schemas.microsoft.com/office/powerpoint/2012/main" userId="S-1-5-21-2100284113-1573851820-878952375-182089" providerId="AD"/>
      </p:ext>
    </p:extLst>
  </p:cmAuthor>
  <p:cmAuthor id="11" name="Bjarke Frydensberg" initials="BF" lastIdx="35" clrIdx="10">
    <p:extLst>
      <p:ext uri="{19B8F6BF-5375-455C-9EA6-DF929625EA0E}">
        <p15:presenceInfo xmlns:p15="http://schemas.microsoft.com/office/powerpoint/2012/main" userId="S-1-5-21-2100284113-1573851820-878952375-424814" providerId="AD"/>
      </p:ext>
    </p:extLst>
  </p:cmAuthor>
  <p:cmAuthor id="12" name="FMN-EKH Hansen, Elen-Kristine Karpovich" initials="FHEK" lastIdx="19" clrIdx="11">
    <p:extLst>
      <p:ext uri="{19B8F6BF-5375-455C-9EA6-DF929625EA0E}">
        <p15:presenceInfo xmlns:p15="http://schemas.microsoft.com/office/powerpoint/2012/main" userId="FMN-EKH Hansen, Elen-Kristine Karpovich" providerId="None"/>
      </p:ext>
    </p:extLst>
  </p:cmAuthor>
  <p:cmAuthor id="13" name="Benedicte Christensen" initials="BC" lastIdx="6" clrIdx="12">
    <p:extLst>
      <p:ext uri="{19B8F6BF-5375-455C-9EA6-DF929625EA0E}">
        <p15:presenceInfo xmlns:p15="http://schemas.microsoft.com/office/powerpoint/2012/main" userId="S-1-5-21-2100284113-1573851820-878952375-393103" providerId="AD"/>
      </p:ext>
    </p:extLst>
  </p:cmAuthor>
  <p:cmAuthor id="14" name="Julie Brogaard Schytz" initials="JBS" lastIdx="4" clrIdx="13">
    <p:extLst>
      <p:ext uri="{19B8F6BF-5375-455C-9EA6-DF929625EA0E}">
        <p15:presenceInfo xmlns:p15="http://schemas.microsoft.com/office/powerpoint/2012/main" userId="S-1-5-21-2100284113-1573851820-878952375-310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BA"/>
    <a:srgbClr val="3E4AC2"/>
    <a:srgbClr val="3F4CC2"/>
    <a:srgbClr val="EAEBEA"/>
    <a:srgbClr val="D9F5F8"/>
    <a:srgbClr val="80A6D6"/>
    <a:srgbClr val="782B59"/>
    <a:srgbClr val="3CA083"/>
    <a:srgbClr val="3C68AE"/>
    <a:srgbClr val="D37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48" autoAdjust="0"/>
    <p:restoredTop sz="94796" autoAdjust="0"/>
  </p:normalViewPr>
  <p:slideViewPr>
    <p:cSldViewPr snapToGrid="0" snapToObjects="1">
      <p:cViewPr varScale="1">
        <p:scale>
          <a:sx n="128" d="100"/>
          <a:sy n="128" d="100"/>
        </p:scale>
        <p:origin x="834" y="13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21-06-2023</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21-06-2023</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1</a:t>
            </a:fld>
            <a:endParaRPr lang="da-DK"/>
          </a:p>
        </p:txBody>
      </p:sp>
    </p:spTree>
    <p:extLst>
      <p:ext uri="{BB962C8B-B14F-4D97-AF65-F5344CB8AC3E}">
        <p14:creationId xmlns:p14="http://schemas.microsoft.com/office/powerpoint/2010/main" val="129101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860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833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800" b="1" dirty="0">
                <a:solidFill>
                  <a:schemeClr val="tx2"/>
                </a:solidFill>
                <a:latin typeface="Work Sans" charset="0"/>
                <a:ea typeface="Work Sans" charset="0"/>
                <a:cs typeface="Work Sans" charset="0"/>
              </a:rPr>
              <a:t>Note:</a:t>
            </a:r>
          </a:p>
          <a:p>
            <a:pPr marL="0" indent="0">
              <a:buFont typeface="Arial" panose="020B0604020202020204" pitchFamily="34" charset="0"/>
              <a:buNone/>
            </a:pPr>
            <a:r>
              <a:rPr lang="da-DK" sz="800" b="0" dirty="0">
                <a:solidFill>
                  <a:schemeClr val="tx2"/>
                </a:solidFill>
                <a:latin typeface="Work Sans" charset="0"/>
                <a:ea typeface="Work Sans" charset="0"/>
                <a:cs typeface="Work Sans" charset="0"/>
              </a:rPr>
              <a:t>Svarmulighed C kan variere fra afdeling til afdeling/organisation til organisation. Det rigtige svar hos jer kan fx være at bruge makulator på egen afdeling eller smide i aflåst container.</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58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090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Navn på </a:t>
            </a:r>
            <a:r>
              <a:rPr lang="da-DK" dirty="0" err="1"/>
              <a:t>onlinetjeneste</a:t>
            </a:r>
            <a:r>
              <a:rPr lang="da-DK" dirty="0"/>
              <a:t> kan evt. ændres. Kan også ændres til ”</a:t>
            </a:r>
            <a:r>
              <a:rPr lang="da-DK" dirty="0" err="1"/>
              <a:t>onlinetjeneste</a:t>
            </a:r>
            <a:r>
              <a:rPr lang="da-DK" dirty="0"/>
              <a:t>, du ikke har brugt før”</a:t>
            </a:r>
          </a:p>
          <a:p>
            <a:r>
              <a:rPr lang="da-DK" dirty="0"/>
              <a:t>Ændr evt. ”hvor I skal diskutere en fortrolig sag” i spørgsmålsformulering for at ændre problematikken – fx til ”hvor I skal planlægge et kursusforløb for medarbejdere” e.l.</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730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5757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624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841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1898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135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2</a:t>
            </a:fld>
            <a:endParaRPr lang="da-DK"/>
          </a:p>
        </p:txBody>
      </p:sp>
    </p:spTree>
    <p:extLst>
      <p:ext uri="{BB962C8B-B14F-4D97-AF65-F5344CB8AC3E}">
        <p14:creationId xmlns:p14="http://schemas.microsoft.com/office/powerpoint/2010/main" val="3961838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275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035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4841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344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8614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7874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Note</a:t>
            </a:r>
          </a:p>
          <a:p>
            <a:r>
              <a:rPr lang="da-DK" b="0" dirty="0"/>
              <a:t>Politik for brug af passwordmanager varierer meget. Sikr, at der kun er én rigtig svarmulighed her. Hvis din organisation fx tillader visse passwordmanagers, kan du angive navnet i C, man ikke må bruge, alternativt skrive ”finder en passwordmanager via Google” e.l.</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5826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1780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227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2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2664584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200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1399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2643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808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WIN+L genvej og Mac genvej</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44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140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38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433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737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280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Indhold - 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000"/>
            </a:lvl1pPr>
          </a:lstStyle>
          <a:p>
            <a:r>
              <a:rPr lang="da-DK" dirty="0"/>
              <a:t>Klik for at redigere i master</a:t>
            </a:r>
            <a:endParaRPr lang="en-US" dirty="0"/>
          </a:p>
        </p:txBody>
      </p:sp>
    </p:spTree>
    <p:extLst>
      <p:ext uri="{BB962C8B-B14F-4D97-AF65-F5344CB8AC3E}">
        <p14:creationId xmlns:p14="http://schemas.microsoft.com/office/powerpoint/2010/main" val="24610761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792163"/>
            <a:ext cx="9793287" cy="503238"/>
          </a:xfrm>
          <a:prstGeom prst="rect">
            <a:avLst/>
          </a:prstGeom>
        </p:spPr>
        <p:txBody>
          <a:bodyPr vert="horz" lIns="0" tIns="0" rIns="0" bIns="0" rtlCol="0" anchor="t" anchorCtr="0">
            <a:noAutofit/>
          </a:bodyPr>
          <a:lstStyle/>
          <a:p>
            <a:endParaRPr lang="da-DK" dirty="0"/>
          </a:p>
        </p:txBody>
      </p:sp>
      <p:sp>
        <p:nvSpPr>
          <p:cNvPr id="3" name="Pladsholder til tekst 2"/>
          <p:cNvSpPr>
            <a:spLocks noGrp="1"/>
          </p:cNvSpPr>
          <p:nvPr>
            <p:ph type="body" idx="1"/>
          </p:nvPr>
        </p:nvSpPr>
        <p:spPr>
          <a:xfrm>
            <a:off x="542926" y="1629118"/>
            <a:ext cx="9793288" cy="3882966"/>
          </a:xfrm>
          <a:prstGeom prst="rect">
            <a:avLst/>
          </a:prstGeom>
        </p:spPr>
        <p:txBody>
          <a:bodyPr vert="horz" lIns="0" tIns="0" rIns="0" bIns="0" rtlCol="0">
            <a:norm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65920517"/>
      </p:ext>
    </p:extLst>
  </p:cSld>
  <p:clrMap bg1="lt1" tx1="dk1" bg2="lt2" tx2="dk2" accent1="accent1" accent2="accent2" accent3="accent3" accent4="accent4" accent5="accent5" accent6="accent6" hlink="hlink" folHlink="folHlink"/>
  <p:sldLayoutIdLst>
    <p:sldLayoutId id="2147483895" r:id="rId1"/>
  </p:sldLayoutIdLst>
  <p:hf sldNum="0" hdr="0" ftr="0" dt="0"/>
  <p:txStyles>
    <p:titleStyle>
      <a:lvl1pPr algn="l" defTabSz="387472" rtl="0" eaLnBrk="1" latinLnBrk="0" hangingPunct="1">
        <a:lnSpc>
          <a:spcPct val="90000"/>
        </a:lnSpc>
        <a:spcBef>
          <a:spcPct val="0"/>
        </a:spcBef>
        <a:buNone/>
        <a:defRPr sz="2000" b="1" kern="12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90000"/>
        </a:lnSpc>
        <a:spcBef>
          <a:spcPts val="423"/>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484341"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78077"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71812"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682">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499">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946EDD7-BB2E-4B11-9C84-C4236B09F98F}"/>
              </a:ext>
            </a:extLst>
          </p:cNvPr>
          <p:cNvSpPr/>
          <p:nvPr/>
        </p:nvSpPr>
        <p:spPr>
          <a:xfrm>
            <a:off x="0" y="0"/>
            <a:ext cx="10879138" cy="6119813"/>
          </a:xfrm>
          <a:prstGeom prst="rect">
            <a:avLst/>
          </a:prstGeom>
          <a:solidFill>
            <a:srgbClr val="3F4C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7" y="279754"/>
            <a:ext cx="1550067" cy="573155"/>
          </a:xfrm>
          <a:prstGeom prst="rect">
            <a:avLst/>
          </a:prstGeom>
        </p:spPr>
      </p:pic>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6686" y="340589"/>
            <a:ext cx="2061910" cy="402792"/>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803" y="340588"/>
            <a:ext cx="665726" cy="402792"/>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8407" y="272340"/>
            <a:ext cx="1791947" cy="568252"/>
          </a:xfrm>
          <a:prstGeom prst="rect">
            <a:avLst/>
          </a:prstGeom>
        </p:spPr>
      </p:pic>
      <p:sp>
        <p:nvSpPr>
          <p:cNvPr id="14" name="Rektangel 13">
            <a:extLst>
              <a:ext uri="{FF2B5EF4-FFF2-40B4-BE49-F238E27FC236}">
                <a16:creationId xmlns:a16="http://schemas.microsoft.com/office/drawing/2014/main" id="{598C2421-5465-1546-BB90-AF399863933E}"/>
              </a:ext>
            </a:extLst>
          </p:cNvPr>
          <p:cNvSpPr/>
          <p:nvPr/>
        </p:nvSpPr>
        <p:spPr>
          <a:xfrm>
            <a:off x="6309057" y="1917600"/>
            <a:ext cx="4159539" cy="4202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5" name="Titel 1">
            <a:extLst>
              <a:ext uri="{FF2B5EF4-FFF2-40B4-BE49-F238E27FC236}">
                <a16:creationId xmlns:a16="http://schemas.microsoft.com/office/drawing/2014/main" id="{3953707B-0982-CE46-B6DF-B5E52AFF21C8}"/>
              </a:ext>
            </a:extLst>
          </p:cNvPr>
          <p:cNvSpPr>
            <a:spLocks noGrp="1"/>
          </p:cNvSpPr>
          <p:nvPr>
            <p:ph type="title"/>
          </p:nvPr>
        </p:nvSpPr>
        <p:spPr>
          <a:xfrm>
            <a:off x="542922" y="1047925"/>
            <a:ext cx="9793287" cy="662342"/>
          </a:xfrm>
        </p:spPr>
        <p:txBody>
          <a:bodyPr/>
          <a:lstStyle/>
          <a:p>
            <a:r>
              <a:rPr lang="da-DK" sz="2400" dirty="0">
                <a:solidFill>
                  <a:schemeClr val="bg1"/>
                </a:solidFill>
              </a:rPr>
              <a:t>Intro til </a:t>
            </a:r>
            <a:br>
              <a:rPr lang="da-DK" sz="2400" dirty="0">
                <a:solidFill>
                  <a:schemeClr val="bg1"/>
                </a:solidFill>
              </a:rPr>
            </a:br>
            <a:r>
              <a:rPr lang="da-DK" sz="2400" dirty="0" err="1" smtClean="0">
                <a:solidFill>
                  <a:schemeClr val="bg1"/>
                </a:solidFill>
              </a:rPr>
              <a:t>SikkerhedsQuizzen</a:t>
            </a:r>
            <a:endParaRPr lang="da-DK" sz="2400" dirty="0">
              <a:solidFill>
                <a:schemeClr val="bg1"/>
              </a:solidFill>
            </a:endParaRPr>
          </a:p>
        </p:txBody>
      </p:sp>
      <p:sp>
        <p:nvSpPr>
          <p:cNvPr id="16" name="Content Placeholder 1">
            <a:extLst>
              <a:ext uri="{FF2B5EF4-FFF2-40B4-BE49-F238E27FC236}">
                <a16:creationId xmlns:a16="http://schemas.microsoft.com/office/drawing/2014/main" id="{71DD70CF-4A29-C24B-9324-63C5C18DFD5F}"/>
              </a:ext>
            </a:extLst>
          </p:cNvPr>
          <p:cNvSpPr txBox="1">
            <a:spLocks/>
          </p:cNvSpPr>
          <p:nvPr/>
        </p:nvSpPr>
        <p:spPr bwMode="auto">
          <a:xfrm>
            <a:off x="475084" y="1888041"/>
            <a:ext cx="4883300" cy="38100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spcAft>
                <a:spcPts val="900"/>
              </a:spcAft>
              <a:buClr>
                <a:schemeClr val="tx2"/>
              </a:buClr>
              <a:buNone/>
            </a:pPr>
            <a:r>
              <a:rPr lang="da-DK" sz="1200" kern="0" dirty="0">
                <a:solidFill>
                  <a:schemeClr val="bg1"/>
                </a:solidFill>
                <a:latin typeface="Arial" panose="020B0604020202020204" pitchFamily="34" charset="0"/>
                <a:cs typeface="Arial" panose="020B0604020202020204" pitchFamily="34" charset="0"/>
              </a:rPr>
              <a:t>Denne quiz er udviklet af de fællesoffentlige parter KL, Danske Regioner og Digitaliseringsstyrelsen.</a:t>
            </a:r>
          </a:p>
          <a:p>
            <a:pPr marL="1587" lvl="1" indent="0">
              <a:spcAft>
                <a:spcPts val="900"/>
              </a:spcAft>
              <a:buClr>
                <a:schemeClr val="tx2"/>
              </a:buClr>
              <a:buNone/>
            </a:pPr>
            <a:r>
              <a:rPr lang="da-DK" sz="1200" kern="0" dirty="0">
                <a:solidFill>
                  <a:schemeClr val="bg1"/>
                </a:solidFill>
                <a:latin typeface="Arial" panose="020B0604020202020204" pitchFamily="34" charset="0"/>
                <a:cs typeface="Arial" panose="020B0604020202020204" pitchFamily="34" charset="0"/>
              </a:rPr>
              <a:t>Quizzen er </a:t>
            </a:r>
            <a:r>
              <a:rPr lang="da-DK" sz="1200" b="1" kern="0" dirty="0">
                <a:solidFill>
                  <a:schemeClr val="bg1"/>
                </a:solidFill>
                <a:latin typeface="Arial" panose="020B0604020202020204" pitchFamily="34" charset="0"/>
                <a:cs typeface="Arial" panose="020B0604020202020204" pitchFamily="34" charset="0"/>
              </a:rPr>
              <a:t>et redskab til dig</a:t>
            </a:r>
            <a:r>
              <a:rPr lang="da-DK" sz="1200" kern="0" dirty="0">
                <a:solidFill>
                  <a:schemeClr val="bg1"/>
                </a:solidFill>
                <a:latin typeface="Arial" panose="020B0604020202020204" pitchFamily="34" charset="0"/>
                <a:cs typeface="Arial" panose="020B0604020202020204" pitchFamily="34" charset="0"/>
              </a:rPr>
              <a:t>, der arbejder med at skabe </a:t>
            </a:r>
            <a:r>
              <a:rPr lang="da-DK" sz="1200" kern="0" dirty="0" err="1">
                <a:solidFill>
                  <a:schemeClr val="bg1"/>
                </a:solidFill>
                <a:latin typeface="Arial" panose="020B0604020202020204" pitchFamily="34" charset="0"/>
                <a:cs typeface="Arial" panose="020B0604020202020204" pitchFamily="34" charset="0"/>
              </a:rPr>
              <a:t>awareness</a:t>
            </a:r>
            <a:r>
              <a:rPr lang="da-DK" sz="1200" kern="0" dirty="0">
                <a:solidFill>
                  <a:schemeClr val="bg1"/>
                </a:solidFill>
                <a:latin typeface="Arial" panose="020B0604020202020204" pitchFamily="34" charset="0"/>
                <a:cs typeface="Arial" panose="020B0604020202020204" pitchFamily="34" charset="0"/>
              </a:rPr>
              <a:t> </a:t>
            </a:r>
            <a:r>
              <a:rPr lang="da-DK" sz="1200" kern="0" dirty="0" smtClean="0">
                <a:solidFill>
                  <a:schemeClr val="bg1"/>
                </a:solidFill>
                <a:latin typeface="Arial" panose="020B0604020202020204" pitchFamily="34" charset="0"/>
                <a:cs typeface="Arial" panose="020B0604020202020204" pitchFamily="34" charset="0"/>
              </a:rPr>
              <a:t>om </a:t>
            </a:r>
            <a:r>
              <a:rPr lang="da-DK" sz="1200" kern="0" dirty="0">
                <a:solidFill>
                  <a:schemeClr val="bg1"/>
                </a:solidFill>
                <a:latin typeface="Arial" panose="020B0604020202020204" pitchFamily="34" charset="0"/>
                <a:cs typeface="Arial" panose="020B0604020202020204" pitchFamily="34" charset="0"/>
              </a:rPr>
              <a:t>informationssikkerhed i en dansk myndighed. </a:t>
            </a:r>
          </a:p>
          <a:p>
            <a:pPr>
              <a:spcAft>
                <a:spcPts val="900"/>
              </a:spcAft>
            </a:pPr>
            <a:r>
              <a:rPr lang="da-DK" sz="1200" kern="0" dirty="0">
                <a:solidFill>
                  <a:schemeClr val="bg1"/>
                </a:solidFill>
                <a:latin typeface="Arial" panose="020B0604020202020204" pitchFamily="34" charset="0"/>
                <a:cs typeface="Arial" panose="020B0604020202020204" pitchFamily="34" charset="0"/>
              </a:rPr>
              <a:t>Quizzen </a:t>
            </a:r>
            <a:r>
              <a:rPr lang="da-DK" sz="1200" b="1" kern="0" dirty="0">
                <a:solidFill>
                  <a:schemeClr val="bg1"/>
                </a:solidFill>
                <a:latin typeface="Arial" panose="020B0604020202020204" pitchFamily="34" charset="0"/>
                <a:cs typeface="Arial" panose="020B0604020202020204" pitchFamily="34" charset="0"/>
              </a:rPr>
              <a:t>kan bruges i dialogen med </a:t>
            </a:r>
            <a:r>
              <a:rPr lang="da-DK" sz="1200" b="1" dirty="0">
                <a:solidFill>
                  <a:schemeClr val="bg1"/>
                </a:solidFill>
                <a:latin typeface="Arial" panose="020B0604020202020204" pitchFamily="34" charset="0"/>
                <a:cs typeface="Arial" panose="020B0604020202020204" pitchFamily="34" charset="0"/>
              </a:rPr>
              <a:t>den almindelige medarbejder</a:t>
            </a:r>
            <a:r>
              <a:rPr lang="da-DK" sz="1200" dirty="0">
                <a:solidFill>
                  <a:schemeClr val="bg1"/>
                </a:solidFill>
                <a:latin typeface="Arial" panose="020B0604020202020204" pitchFamily="34" charset="0"/>
                <a:cs typeface="Arial" panose="020B0604020202020204" pitchFamily="34" charset="0"/>
              </a:rPr>
              <a:t>, der ikke har sikkerhed som kerneopgave i hverdagen, men som har ansvar for at følge organisationens informationssikkerhedspolitikker og -retningslinjer. </a:t>
            </a:r>
          </a:p>
          <a:p>
            <a:pPr>
              <a:spcAft>
                <a:spcPts val="900"/>
              </a:spcAft>
            </a:pPr>
            <a:r>
              <a:rPr lang="da-DK" sz="1200" dirty="0">
                <a:solidFill>
                  <a:schemeClr val="bg1"/>
                </a:solidFill>
                <a:latin typeface="Arial" panose="020B0604020202020204" pitchFamily="34" charset="0"/>
                <a:cs typeface="Arial" panose="020B0604020202020204" pitchFamily="34" charset="0"/>
              </a:rPr>
              <a:t>Quizzen er tænkt som</a:t>
            </a:r>
            <a:r>
              <a:rPr lang="da-DK" sz="1200" b="1" dirty="0">
                <a:solidFill>
                  <a:schemeClr val="bg1"/>
                </a:solidFill>
                <a:latin typeface="Arial" panose="020B0604020202020204" pitchFamily="34" charset="0"/>
                <a:cs typeface="Arial" panose="020B0604020202020204" pitchFamily="34" charset="0"/>
              </a:rPr>
              <a:t> et engagerende element </a:t>
            </a:r>
            <a:r>
              <a:rPr lang="da-DK" sz="1200" dirty="0">
                <a:solidFill>
                  <a:schemeClr val="bg1"/>
                </a:solidFill>
                <a:latin typeface="Arial" panose="020B0604020202020204" pitchFamily="34" charset="0"/>
                <a:cs typeface="Arial" panose="020B0604020202020204" pitchFamily="34" charset="0"/>
              </a:rPr>
              <a:t>i forbindelse med oplæg på personalemøder e.l. Du kan fx </a:t>
            </a:r>
            <a:r>
              <a:rPr lang="da-DK" sz="1200" dirty="0" smtClean="0">
                <a:solidFill>
                  <a:schemeClr val="bg1"/>
                </a:solidFill>
                <a:latin typeface="Arial" panose="020B0604020202020204" pitchFamily="34" charset="0"/>
                <a:cs typeface="Arial" panose="020B0604020202020204" pitchFamily="34" charset="0"/>
              </a:rPr>
              <a:t>bruge </a:t>
            </a:r>
            <a:r>
              <a:rPr lang="da-DK" sz="1200" dirty="0">
                <a:solidFill>
                  <a:schemeClr val="bg1"/>
                </a:solidFill>
                <a:latin typeface="Arial" panose="020B0604020202020204" pitchFamily="34" charset="0"/>
                <a:cs typeface="Arial" panose="020B0604020202020204" pitchFamily="34" charset="0"/>
              </a:rPr>
              <a:t>quizzen til at repetere nogle af de vigtigste retningslinjer og få åbnet for spørgsmål.</a:t>
            </a:r>
          </a:p>
          <a:p>
            <a:pPr marL="1587" lvl="1" indent="0">
              <a:spcAft>
                <a:spcPts val="900"/>
              </a:spcAft>
              <a:buClr>
                <a:schemeClr val="tx2"/>
              </a:buClr>
              <a:buNone/>
            </a:pPr>
            <a:r>
              <a:rPr lang="da-DK" sz="1200" kern="0" dirty="0">
                <a:solidFill>
                  <a:schemeClr val="bg1"/>
                </a:solidFill>
                <a:latin typeface="Arial" panose="020B0604020202020204" pitchFamily="34" charset="0"/>
                <a:cs typeface="Arial" panose="020B0604020202020204" pitchFamily="34" charset="0"/>
              </a:rPr>
              <a:t>På næste side finder du en kort guide til, hvordan du </a:t>
            </a:r>
            <a:r>
              <a:rPr lang="da-DK" sz="1200" kern="0" dirty="0" smtClean="0">
                <a:solidFill>
                  <a:schemeClr val="bg1"/>
                </a:solidFill>
                <a:latin typeface="Arial" panose="020B0604020202020204" pitchFamily="34" charset="0"/>
                <a:cs typeface="Arial" panose="020B0604020202020204" pitchFamily="34" charset="0"/>
              </a:rPr>
              <a:t>bruger </a:t>
            </a:r>
            <a:r>
              <a:rPr lang="da-DK" sz="1200" kern="0" dirty="0">
                <a:solidFill>
                  <a:schemeClr val="bg1"/>
                </a:solidFill>
                <a:latin typeface="Arial" panose="020B0604020202020204" pitchFamily="34" charset="0"/>
                <a:cs typeface="Arial" panose="020B0604020202020204" pitchFamily="34" charset="0"/>
              </a:rPr>
              <a:t>quizzen før, under og efter, samt yderligere input til, hvordan du kan tilpasse den.</a:t>
            </a:r>
          </a:p>
          <a:p>
            <a:pPr marL="1587" lvl="1" indent="0">
              <a:buClr>
                <a:schemeClr val="tx2"/>
              </a:buClr>
              <a:buNone/>
            </a:pPr>
            <a:endParaRPr lang="da-DK" sz="1200" kern="0" dirty="0">
              <a:solidFill>
                <a:schemeClr val="bg1"/>
              </a:solidFill>
              <a:latin typeface="Arial" panose="020B0604020202020204" pitchFamily="34" charset="0"/>
              <a:cs typeface="Arial" panose="020B0604020202020204" pitchFamily="34" charset="0"/>
            </a:endParaRPr>
          </a:p>
          <a:p>
            <a:pPr marL="1587" lvl="1" indent="0">
              <a:buClr>
                <a:schemeClr val="tx2"/>
              </a:buClr>
              <a:buNone/>
            </a:pPr>
            <a:endParaRPr lang="da-DK" sz="1200" kern="0" dirty="0">
              <a:solidFill>
                <a:schemeClr val="bg1"/>
              </a:solidFill>
              <a:latin typeface="Arial" panose="020B0604020202020204" pitchFamily="34" charset="0"/>
              <a:cs typeface="Arial" panose="020B0604020202020204" pitchFamily="34" charset="0"/>
            </a:endParaRPr>
          </a:p>
        </p:txBody>
      </p:sp>
      <p:sp>
        <p:nvSpPr>
          <p:cNvPr id="17" name="Content Placeholder 1">
            <a:extLst>
              <a:ext uri="{FF2B5EF4-FFF2-40B4-BE49-F238E27FC236}">
                <a16:creationId xmlns:a16="http://schemas.microsoft.com/office/drawing/2014/main" id="{3FD54623-2535-F446-9955-93CC6DDBE829}"/>
              </a:ext>
            </a:extLst>
          </p:cNvPr>
          <p:cNvSpPr txBox="1">
            <a:spLocks/>
          </p:cNvSpPr>
          <p:nvPr/>
        </p:nvSpPr>
        <p:spPr bwMode="auto">
          <a:xfrm>
            <a:off x="6527929" y="2903929"/>
            <a:ext cx="3553555" cy="286004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Formål og læringsmål </a:t>
            </a:r>
          </a:p>
          <a:p>
            <a:pPr marL="1587" lvl="1" indent="0">
              <a:buClr>
                <a:schemeClr val="tx2"/>
              </a:buClr>
              <a:buNone/>
            </a:pPr>
            <a:r>
              <a:rPr lang="da-DK" sz="1200" kern="0" dirty="0">
                <a:latin typeface="Arial" panose="020B0604020202020204" pitchFamily="34" charset="0"/>
                <a:cs typeface="Arial" panose="020B0604020202020204" pitchFamily="34" charset="0"/>
              </a:rPr>
              <a:t>Ved at bruge quizzen kan du:</a:t>
            </a:r>
          </a:p>
          <a:p>
            <a:pPr marL="230187" lvl="1" indent="-228600">
              <a:buClr>
                <a:schemeClr val="tx2"/>
              </a:buClr>
              <a:buFont typeface="+mj-lt"/>
              <a:buAutoNum type="arabicPeriod"/>
            </a:pPr>
            <a:r>
              <a:rPr lang="da-DK" sz="1200" b="1" kern="0" dirty="0">
                <a:latin typeface="Arial" panose="020B0604020202020204" pitchFamily="34" charset="0"/>
                <a:cs typeface="Arial" panose="020B0604020202020204" pitchFamily="34" charset="0"/>
              </a:rPr>
              <a:t>Engagere deltagerne, </a:t>
            </a:r>
            <a:r>
              <a:rPr lang="da-DK" sz="1200" kern="0" dirty="0">
                <a:latin typeface="Arial" panose="020B0604020202020204" pitchFamily="34" charset="0"/>
                <a:cs typeface="Arial" panose="020B0604020202020204" pitchFamily="34" charset="0"/>
              </a:rPr>
              <a:t>når du fx er ude at holde oplæg eller uddanner medarbejdere i organisationen</a:t>
            </a:r>
          </a:p>
          <a:p>
            <a:pPr marL="230187" lvl="1" indent="-228600">
              <a:buClr>
                <a:schemeClr val="tx2"/>
              </a:buClr>
              <a:buFont typeface="+mj-lt"/>
              <a:buAutoNum type="arabicPeriod"/>
            </a:pPr>
            <a:r>
              <a:rPr lang="da-DK" sz="1200" b="1" kern="0" dirty="0">
                <a:latin typeface="Arial" panose="020B0604020202020204" pitchFamily="34" charset="0"/>
                <a:cs typeface="Arial" panose="020B0604020202020204" pitchFamily="34" charset="0"/>
              </a:rPr>
              <a:t>Sætte fokus på og øge vidensniveauet </a:t>
            </a:r>
            <a:r>
              <a:rPr lang="da-DK" sz="1200" kern="0" dirty="0">
                <a:latin typeface="Arial" panose="020B0604020202020204" pitchFamily="34" charset="0"/>
                <a:cs typeface="Arial" panose="020B0604020202020204" pitchFamily="34" charset="0"/>
              </a:rPr>
              <a:t>om centrale punkter i organisationens informationssikkerhedspolitik, som medarbejderne skal kende til</a:t>
            </a:r>
            <a:endParaRPr lang="da-DK" sz="1200" b="1" kern="0" dirty="0">
              <a:latin typeface="Arial" panose="020B0604020202020204" pitchFamily="34" charset="0"/>
              <a:cs typeface="Arial" panose="020B0604020202020204" pitchFamily="34" charset="0"/>
            </a:endParaRPr>
          </a:p>
          <a:p>
            <a:pPr marL="230187" lvl="1" indent="-228600">
              <a:buClr>
                <a:schemeClr val="tx2"/>
              </a:buClr>
              <a:buFont typeface="+mj-lt"/>
              <a:buAutoNum type="arabicPeriod"/>
            </a:pPr>
            <a:r>
              <a:rPr lang="da-DK" sz="1200" b="1" kern="0" dirty="0">
                <a:latin typeface="Arial" panose="020B0604020202020204" pitchFamily="34" charset="0"/>
                <a:cs typeface="Arial" panose="020B0604020202020204" pitchFamily="34" charset="0"/>
              </a:rPr>
              <a:t>Skabe anledning til at reflektere over egen adfærd og skabe dialog om</a:t>
            </a:r>
            <a:r>
              <a:rPr lang="da-DK" sz="1200" kern="0" dirty="0">
                <a:latin typeface="Arial" panose="020B0604020202020204" pitchFamily="34" charset="0"/>
                <a:cs typeface="Arial" panose="020B0604020202020204" pitchFamily="34" charset="0"/>
              </a:rPr>
              <a:t>, hvordan man bør handle i konkrete situationer</a:t>
            </a:r>
          </a:p>
          <a:p>
            <a:pPr marL="1587" lvl="1" indent="0">
              <a:buClr>
                <a:schemeClr val="tx2"/>
              </a:buClr>
              <a:buNone/>
            </a:pPr>
            <a:endParaRPr lang="da-DK" sz="1100" kern="0" dirty="0">
              <a:latin typeface="Arial" panose="020B0604020202020204" pitchFamily="34" charset="0"/>
              <a:cs typeface="Arial" panose="020B0604020202020204" pitchFamily="34" charset="0"/>
            </a:endParaRPr>
          </a:p>
        </p:txBody>
      </p:sp>
      <p:pic>
        <p:nvPicPr>
          <p:cNvPr id="9" name="Billede 8" descr="Et billede, der indeholder tegning, skilt, lys&#10;&#10;Automatisk genereret beskrivelse">
            <a:extLst>
              <a:ext uri="{FF2B5EF4-FFF2-40B4-BE49-F238E27FC236}">
                <a16:creationId xmlns:a16="http://schemas.microsoft.com/office/drawing/2014/main" id="{F12EC588-7A59-4E05-9CC5-6A81928161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931" t="18976" r="15785" b="19910"/>
          <a:stretch/>
        </p:blipFill>
        <p:spPr>
          <a:xfrm>
            <a:off x="6555275" y="2175810"/>
            <a:ext cx="746963" cy="649507"/>
          </a:xfrm>
          <a:prstGeom prst="rect">
            <a:avLst/>
          </a:prstGeom>
        </p:spPr>
      </p:pic>
    </p:spTree>
    <p:extLst>
      <p:ext uri="{BB962C8B-B14F-4D97-AF65-F5344CB8AC3E}">
        <p14:creationId xmlns:p14="http://schemas.microsoft.com/office/powerpoint/2010/main" val="22118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4948023" cy="1237234"/>
          </a:xfrm>
        </p:spPr>
        <p:txBody>
          <a:bodyPr/>
          <a:lstStyle/>
          <a:p>
            <a:r>
              <a:rPr lang="da-DK" sz="1785" b="0" dirty="0"/>
              <a:t>Spørgsmål 4:</a:t>
            </a:r>
            <a:r>
              <a:rPr lang="da-DK" sz="2800" dirty="0"/>
              <a:t/>
            </a:r>
            <a:br>
              <a:rPr lang="da-DK" sz="2800" dirty="0"/>
            </a:br>
            <a:r>
              <a:rPr lang="da-DK" sz="2200" dirty="0">
                <a:solidFill>
                  <a:srgbClr val="3F4CC2"/>
                </a:solidFill>
              </a:rPr>
              <a:t>En kollega spørger, om hun må låne dit login til et bestemt program, hun ikke selv har adgang til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1" y="2430572"/>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527988"/>
            <a:ext cx="449098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6" y="4616509"/>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430572"/>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432260"/>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5263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564621"/>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616509"/>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65330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5" name="Rektangel 14">
            <a:extLst>
              <a:ext uri="{FF2B5EF4-FFF2-40B4-BE49-F238E27FC236}">
                <a16:creationId xmlns:a16="http://schemas.microsoft.com/office/drawing/2014/main" id="{23479C34-7819-476F-8C5C-280C2848F358}"/>
              </a:ext>
            </a:extLst>
          </p:cNvPr>
          <p:cNvSpPr/>
          <p:nvPr/>
        </p:nvSpPr>
        <p:spPr>
          <a:xfrm>
            <a:off x="6526664" y="2470807"/>
            <a:ext cx="3704591" cy="738664"/>
          </a:xfrm>
          <a:prstGeom prst="rect">
            <a:avLst/>
          </a:prstGeom>
        </p:spPr>
        <p:txBody>
          <a:bodyPr wrap="square">
            <a:spAutoFit/>
          </a:bodyPr>
          <a:lstStyle/>
          <a:p>
            <a:pPr defTabSz="519497">
              <a:defRPr/>
            </a:pPr>
            <a:r>
              <a:rPr lang="da-DK" sz="1400" dirty="0">
                <a:solidFill>
                  <a:srgbClr val="3F4CC2"/>
                </a:solidFill>
              </a:rPr>
              <a:t>Henviser kollegaen til at kontakte ledelsen og bede denne om at bevilge vedkommende adgang til programmet.</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2" y="3672343"/>
            <a:ext cx="3692324" cy="523220"/>
          </a:xfrm>
          <a:prstGeom prst="rect">
            <a:avLst/>
          </a:prstGeom>
        </p:spPr>
        <p:txBody>
          <a:bodyPr wrap="square">
            <a:spAutoFit/>
          </a:bodyPr>
          <a:lstStyle/>
          <a:p>
            <a:pPr defTabSz="519497">
              <a:defRPr/>
            </a:pPr>
            <a:r>
              <a:rPr lang="da-DK" sz="1400" dirty="0">
                <a:solidFill>
                  <a:srgbClr val="3F4CC2"/>
                </a:solidFill>
              </a:rPr>
              <a:t>Skriver det ned på et papir, og beder personen smide det ud efterfølgende. </a:t>
            </a:r>
            <a:endParaRPr lang="da-DK" sz="1400" dirty="0">
              <a:solidFill>
                <a:srgbClr val="3F4CC2"/>
              </a:solidFill>
              <a:ea typeface="Work Sans" charset="0"/>
              <a:cs typeface="Work Sans" charset="0"/>
            </a:endParaRPr>
          </a:p>
        </p:txBody>
      </p:sp>
      <p:pic>
        <p:nvPicPr>
          <p:cNvPr id="3074" name="Picture 2" descr="ansættelse, arbejdsløs, arbejdsløshed">
            <a:extLst>
              <a:ext uri="{FF2B5EF4-FFF2-40B4-BE49-F238E27FC236}">
                <a16:creationId xmlns:a16="http://schemas.microsoft.com/office/drawing/2014/main" id="{1ED552B4-AC4A-4EFA-9716-C2119F937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84"/>
          <a:stretch/>
        </p:blipFill>
        <p:spPr bwMode="auto">
          <a:xfrm>
            <a:off x="491547" y="2432261"/>
            <a:ext cx="4797462" cy="3003384"/>
          </a:xfrm>
          <a:prstGeom prst="rect">
            <a:avLst/>
          </a:prstGeom>
          <a:noFill/>
          <a:extLst>
            <a:ext uri="{909E8E84-426E-40DD-AFC4-6F175D3DCCD1}">
              <a14:hiddenFill xmlns:a14="http://schemas.microsoft.com/office/drawing/2010/main">
                <a:solidFill>
                  <a:srgbClr val="FFFFFF"/>
                </a:solidFill>
              </a14:hiddenFill>
            </a:ext>
          </a:extLst>
        </p:spPr>
      </p:pic>
      <p:sp>
        <p:nvSpPr>
          <p:cNvPr id="31" name="Rektangel 30">
            <a:extLst>
              <a:ext uri="{FF2B5EF4-FFF2-40B4-BE49-F238E27FC236}">
                <a16:creationId xmlns:a16="http://schemas.microsoft.com/office/drawing/2014/main" id="{04DA6B8C-B56D-4094-8673-FB08214DCC83}"/>
              </a:ext>
            </a:extLst>
          </p:cNvPr>
          <p:cNvSpPr/>
          <p:nvPr/>
        </p:nvSpPr>
        <p:spPr>
          <a:xfrm>
            <a:off x="6538932" y="4761027"/>
            <a:ext cx="3259112"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Afviser at hjælpe. Der er nok en grund til, at hun ikke har adgang til programmet.</a:t>
            </a:r>
          </a:p>
        </p:txBody>
      </p:sp>
      <p:sp>
        <p:nvSpPr>
          <p:cNvPr id="29" name="Rektangel 28">
            <a:extLst>
              <a:ext uri="{FF2B5EF4-FFF2-40B4-BE49-F238E27FC236}">
                <a16:creationId xmlns:a16="http://schemas.microsoft.com/office/drawing/2014/main" id="{2593AC59-C790-4BF2-B399-D8CDA514308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D9063BF1-9AE5-4505-99EC-BDD7B8D7FB75}"/>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22ACA463-92E7-4BF9-9140-67FEB999C214}"/>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029E8CC-4138-4494-870D-DC40CBFC1CF8}"/>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EDD7F106-D3EC-4E31-87A4-FE1C8139F832}"/>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7D446BBC-E8D9-48C8-A4EB-40D1DAC35BDD}"/>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594459E6-571A-4C93-A4CF-913B4FCEC614}"/>
              </a:ext>
            </a:extLst>
          </p:cNvPr>
          <p:cNvSpPr/>
          <p:nvPr/>
        </p:nvSpPr>
        <p:spPr>
          <a:xfrm>
            <a:off x="6636055"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723DBFF5-AB01-4FDD-970D-C7CB6A8E6D12}"/>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9C5F2E8E-475E-457E-998C-432724690627}"/>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FEB90B0D-2725-4665-8DDC-1BC6FA7575C7}"/>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4CD63E2D-D383-48FB-BF31-D71DE573960F}"/>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B5A6D605-873A-44C5-B77D-5A64676A07E0}"/>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878751E-BB0C-4C04-8002-3A9FDA11B102}"/>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DE16BB2D-F875-45DC-8AEB-AF2DA4CC18B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7E3D9505-8968-4756-8F96-D44408194850}"/>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702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4:</a:t>
            </a:r>
            <a:r>
              <a:rPr lang="da-DK" dirty="0">
                <a:solidFill>
                  <a:schemeClr val="bg1"/>
                </a:solidFill>
              </a:rPr>
              <a:t/>
            </a:r>
            <a:br>
              <a:rPr lang="da-DK" dirty="0">
                <a:solidFill>
                  <a:schemeClr val="bg1"/>
                </a:solidFill>
              </a:rPr>
            </a:br>
            <a:r>
              <a:rPr lang="da-DK" sz="1800" dirty="0">
                <a:solidFill>
                  <a:schemeClr val="bg1"/>
                </a:solidFill>
              </a:rPr>
              <a:t>En kollega spørger, om hun må låne dit login til et bestemt program, hun ikke selv har adgang til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2462213"/>
          </a:xfrm>
          <a:prstGeom prst="rect">
            <a:avLst/>
          </a:prstGeom>
        </p:spPr>
        <p:txBody>
          <a:bodyPr wrap="square">
            <a:spAutoFit/>
          </a:bodyPr>
          <a:lstStyle/>
          <a:p>
            <a:pPr defTabSz="519497">
              <a:defRPr/>
            </a:pPr>
            <a:r>
              <a:rPr lang="da-DK" sz="2000" b="1" dirty="0">
                <a:solidFill>
                  <a:schemeClr val="bg1"/>
                </a:solidFill>
              </a:rPr>
              <a:t>Henviser kollegaen til at kontakte ledelsen og bede denne om at bevilge vedkommende adgang til </a:t>
            </a:r>
            <a:r>
              <a:rPr lang="da-DK" sz="2000" b="1" dirty="0" smtClean="0">
                <a:solidFill>
                  <a:schemeClr val="bg1"/>
                </a:solidFill>
              </a:rPr>
              <a:t>programmet.</a:t>
            </a:r>
            <a:r>
              <a:rPr lang="da-DK" sz="2000" dirty="0" smtClean="0">
                <a:solidFill>
                  <a:srgbClr val="3F4CC2"/>
                </a:solidFill>
              </a:rPr>
              <a:t>.</a:t>
            </a:r>
            <a:endParaRPr lang="da-DK" sz="2000" dirty="0">
              <a:solidFill>
                <a:srgbClr val="3F4CC2"/>
              </a:solidFill>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Del aldrig dine personlige loginoplysninger med andre – heller ikke dine kollegaer.</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indent="-285750">
              <a:buFont typeface="Arial" panose="020B0604020202020204" pitchFamily="34" charset="0"/>
              <a:buChar char="•"/>
              <a:defRPr/>
            </a:pPr>
            <a:r>
              <a:rPr lang="da-DK" sz="1600" dirty="0">
                <a:solidFill>
                  <a:srgbClr val="FFFFFF"/>
                </a:solidFill>
              </a:rPr>
              <a:t>Det er ledelsens ansvar at beslutte hvilke medarbejdere, der skal have adgang til organisationens forskellige programmer. </a:t>
            </a: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30943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5095446" cy="895897"/>
          </a:xfrm>
        </p:spPr>
        <p:txBody>
          <a:bodyPr/>
          <a:lstStyle/>
          <a:p>
            <a:r>
              <a:rPr lang="da-DK" sz="1785" b="0" dirty="0"/>
              <a:t>Spørgsmål 5:</a:t>
            </a:r>
            <a:r>
              <a:rPr lang="da-DK" sz="2800" dirty="0"/>
              <a:t/>
            </a:r>
            <a:br>
              <a:rPr lang="da-DK" sz="2800" dirty="0"/>
            </a:br>
            <a:r>
              <a:rPr lang="da-DK" sz="2200" dirty="0">
                <a:solidFill>
                  <a:srgbClr val="3F4CC2"/>
                </a:solidFill>
              </a:rPr>
              <a:t>Du har nogle udskrevne dokumenter, som indeholder personoplysninger om borgere. Dokumenterne skal ikke længere bruges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04896"/>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399656"/>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4505544"/>
            <a:ext cx="3692603"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Jeg må slet ikke printe dokumenter med personoplysninger.</a:t>
            </a:r>
          </a:p>
        </p:txBody>
      </p:sp>
      <p:sp>
        <p:nvSpPr>
          <p:cNvPr id="28" name="Rektangel 27">
            <a:extLst>
              <a:ext uri="{FF2B5EF4-FFF2-40B4-BE49-F238E27FC236}">
                <a16:creationId xmlns:a16="http://schemas.microsoft.com/office/drawing/2014/main" id="{F0E3E0BD-354D-4994-9107-C1A0346101A7}"/>
              </a:ext>
            </a:extLst>
          </p:cNvPr>
          <p:cNvSpPr/>
          <p:nvPr/>
        </p:nvSpPr>
        <p:spPr>
          <a:xfrm>
            <a:off x="6534366" y="2342658"/>
            <a:ext cx="3875301"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River papirerne i stykker og smider dem i papirkurven.</a:t>
            </a:r>
          </a:p>
        </p:txBody>
      </p:sp>
      <p:sp>
        <p:nvSpPr>
          <p:cNvPr id="65" name="Rektangel 64">
            <a:extLst>
              <a:ext uri="{FF2B5EF4-FFF2-40B4-BE49-F238E27FC236}">
                <a16:creationId xmlns:a16="http://schemas.microsoft.com/office/drawing/2014/main" id="{A2AE2961-7B17-4B54-814B-D35F48C98657}"/>
              </a:ext>
            </a:extLst>
          </p:cNvPr>
          <p:cNvSpPr/>
          <p:nvPr/>
        </p:nvSpPr>
        <p:spPr>
          <a:xfrm>
            <a:off x="6534366" y="3440074"/>
            <a:ext cx="3456301" cy="523220"/>
          </a:xfrm>
          <a:prstGeom prst="rect">
            <a:avLst/>
          </a:prstGeom>
        </p:spPr>
        <p:txBody>
          <a:bodyPr wrap="square">
            <a:spAutoFit/>
          </a:bodyPr>
          <a:lstStyle/>
          <a:p>
            <a:pPr defTabSz="519497">
              <a:defRPr/>
            </a:pPr>
            <a:r>
              <a:rPr lang="da-DK" sz="1400" dirty="0" smtClean="0">
                <a:solidFill>
                  <a:srgbClr val="3F4CC2"/>
                </a:solidFill>
                <a:ea typeface="Work Sans" charset="0"/>
                <a:cs typeface="Work Sans" charset="0"/>
              </a:rPr>
              <a:t>Sikrer mig, </a:t>
            </a:r>
            <a:r>
              <a:rPr lang="da-DK" sz="1400" dirty="0">
                <a:solidFill>
                  <a:srgbClr val="3F4CC2"/>
                </a:solidFill>
                <a:ea typeface="Work Sans" charset="0"/>
                <a:cs typeface="Work Sans" charset="0"/>
              </a:rPr>
              <a:t>at </a:t>
            </a:r>
            <a:r>
              <a:rPr lang="da-DK" sz="1400" dirty="0" smtClean="0">
                <a:solidFill>
                  <a:srgbClr val="3F4CC2"/>
                </a:solidFill>
                <a:ea typeface="Work Sans" charset="0"/>
                <a:cs typeface="Work Sans" charset="0"/>
              </a:rPr>
              <a:t>dokumenterne bliver makuleret.</a:t>
            </a:r>
            <a:endParaRPr lang="da-DK" sz="1400" dirty="0">
              <a:solidFill>
                <a:srgbClr val="3F4CC2"/>
              </a:solidFill>
              <a:ea typeface="Work Sans" charset="0"/>
              <a:cs typeface="Work Sans" charset="0"/>
            </a:endParaRPr>
          </a:p>
        </p:txBody>
      </p:sp>
      <p:pic>
        <p:nvPicPr>
          <p:cNvPr id="42" name="Picture 4" descr="Gratis lagerfoto af administration, arbejde, arkiv">
            <a:extLst>
              <a:ext uri="{FF2B5EF4-FFF2-40B4-BE49-F238E27FC236}">
                <a16:creationId xmlns:a16="http://schemas.microsoft.com/office/drawing/2014/main" id="{C84C2E4D-421D-5F4B-9963-DC35C8039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42"/>
          <a:stretch/>
        </p:blipFill>
        <p:spPr bwMode="auto">
          <a:xfrm>
            <a:off x="495528" y="2178164"/>
            <a:ext cx="4802972" cy="3005072"/>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8DAB468A-1C79-437F-9E54-6B987EF7B84C}"/>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C81C1728-CC22-4710-91CF-42F7FCE2D6D6}"/>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CA3A403F-1C94-45E5-A518-8085F8656283}"/>
              </a:ext>
            </a:extLst>
          </p:cNvPr>
          <p:cNvSpPr/>
          <p:nvPr/>
        </p:nvSpPr>
        <p:spPr>
          <a:xfrm>
            <a:off x="6952561"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8D2CA979-3057-45FD-A5F1-8403252329A2}"/>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C2E8887C-D95B-4881-BB06-678215A30976}"/>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C545CCDF-9CAC-4853-8A02-474FB4D8C912}"/>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60D87476-AF59-42E8-808E-78423E85725B}"/>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170D1A20-EE83-481D-BF6E-65988D97CB98}"/>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6F97DC4B-B5C3-45BE-8896-5864CB13AAB1}"/>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C055B322-A558-46FC-9DDB-130EB79CC0D3}"/>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1C8E1430-DBC6-4A32-929E-4A35A5B801EF}"/>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5324191D-D2A7-4C83-A6AF-4DE5CF498ECF}"/>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53491BFD-7CBE-44AC-B0C6-EA7C9A2260B5}"/>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F4E27BCE-4D76-4AC0-BC58-73F69B61D828}"/>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14CB79D2-B446-44F6-80E1-F53F3F53E955}"/>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98441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5:</a:t>
            </a:r>
            <a:r>
              <a:rPr lang="da-DK" dirty="0">
                <a:solidFill>
                  <a:schemeClr val="bg1"/>
                </a:solidFill>
              </a:rPr>
              <a:t/>
            </a:r>
            <a:br>
              <a:rPr lang="da-DK" dirty="0">
                <a:solidFill>
                  <a:schemeClr val="bg1"/>
                </a:solidFill>
              </a:rPr>
            </a:br>
            <a:r>
              <a:rPr lang="da-DK" sz="1800" dirty="0">
                <a:solidFill>
                  <a:schemeClr val="bg1"/>
                </a:solidFill>
              </a:rPr>
              <a:t>Du har nogle udskrevne dokumenter, som indeholder personoplysninger om borgere. Dokumenterne skal ikke længere bruges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B</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2400657"/>
          </a:xfrm>
          <a:prstGeom prst="rect">
            <a:avLst/>
          </a:prstGeom>
        </p:spPr>
        <p:txBody>
          <a:bodyPr wrap="square">
            <a:spAutoFit/>
          </a:bodyPr>
          <a:lstStyle/>
          <a:p>
            <a:pPr defTabSz="519497">
              <a:defRPr/>
            </a:pPr>
            <a:r>
              <a:rPr lang="da-DK" sz="2000" b="1" dirty="0" smtClean="0">
                <a:solidFill>
                  <a:schemeClr val="bg1"/>
                </a:solidFill>
                <a:latin typeface="Arial" panose="020B0604020202020204" pitchFamily="34" charset="0"/>
                <a:ea typeface="Work Sans" charset="0"/>
                <a:cs typeface="Arial" panose="020B0604020202020204" pitchFamily="34" charset="0"/>
              </a:rPr>
              <a:t>Sikrer mig, </a:t>
            </a:r>
            <a:r>
              <a:rPr lang="da-DK" sz="2000" b="1" dirty="0">
                <a:solidFill>
                  <a:schemeClr val="bg1"/>
                </a:solidFill>
                <a:latin typeface="Arial" panose="020B0604020202020204" pitchFamily="34" charset="0"/>
                <a:ea typeface="Work Sans" charset="0"/>
                <a:cs typeface="Arial" panose="020B0604020202020204" pitchFamily="34" charset="0"/>
              </a:rPr>
              <a:t>at </a:t>
            </a:r>
            <a:r>
              <a:rPr lang="da-DK" sz="2000" b="1" dirty="0" smtClean="0">
                <a:solidFill>
                  <a:schemeClr val="bg1"/>
                </a:solidFill>
                <a:latin typeface="Arial" panose="020B0604020202020204" pitchFamily="34" charset="0"/>
                <a:ea typeface="Work Sans" charset="0"/>
                <a:cs typeface="Arial" panose="020B0604020202020204" pitchFamily="34" charset="0"/>
              </a:rPr>
              <a:t>dokumenterne bliver makuleret.</a:t>
            </a:r>
            <a:endParaRPr lang="da-DK" sz="2000" b="1" dirty="0">
              <a:solidFill>
                <a:schemeClr val="bg1"/>
              </a:solidFill>
              <a:latin typeface="Arial" panose="020B0604020202020204" pitchFamily="34" charset="0"/>
              <a:ea typeface="Work Sans"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Dokumenter af denne type </a:t>
            </a:r>
            <a:r>
              <a:rPr kumimoji="0" lang="da-DK" sz="1600" b="0" i="1" u="none" strike="noStrike" kern="1200" cap="none" spc="0" normalizeH="0" baseline="0" noProof="0" dirty="0">
                <a:ln>
                  <a:noFill/>
                </a:ln>
                <a:solidFill>
                  <a:srgbClr val="FFFFFF"/>
                </a:solidFill>
                <a:effectLst/>
                <a:uLnTx/>
                <a:uFillTx/>
                <a:latin typeface="Calibri"/>
                <a:ea typeface="+mn-ea"/>
                <a:cs typeface="+mn-cs"/>
              </a:rPr>
              <a:t>skal</a:t>
            </a:r>
            <a:r>
              <a:rPr kumimoji="0" lang="da-DK" sz="1600" b="0" u="none" strike="noStrike" kern="1200" cap="none" spc="0" normalizeH="0" baseline="0" noProof="0" dirty="0">
                <a:ln>
                  <a:noFill/>
                </a:ln>
                <a:solidFill>
                  <a:srgbClr val="FFFFFF"/>
                </a:solidFill>
                <a:effectLst/>
                <a:uLnTx/>
                <a:uFillTx/>
                <a:latin typeface="Calibri"/>
                <a:ea typeface="+mn-ea"/>
                <a:cs typeface="+mn-cs"/>
              </a:rPr>
              <a:t> makuleres – og du har ansvar for at sikre, at de bliver 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må gerne printe dokumenter med personoplysninger. Men det er dit ansvar at sikre, at de bliver forsvarligt opbevaret, så uvedkommende ikke har adgang til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dem.</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415181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5194989" cy="895897"/>
          </a:xfrm>
        </p:spPr>
        <p:txBody>
          <a:bodyPr/>
          <a:lstStyle/>
          <a:p>
            <a:r>
              <a:rPr lang="da-DK" sz="1785" b="0" dirty="0"/>
              <a:t>Spørgsmål 6:</a:t>
            </a:r>
            <a:r>
              <a:rPr lang="da-DK" sz="2800" dirty="0"/>
              <a:t/>
            </a:r>
            <a:br>
              <a:rPr lang="da-DK" sz="2800" dirty="0"/>
            </a:br>
            <a:r>
              <a:rPr lang="da-DK" sz="2200" dirty="0">
                <a:solidFill>
                  <a:srgbClr val="3F4CC2"/>
                </a:solidFill>
              </a:rPr>
              <a:t>Du skal deltage i et virtuelt møde, hvor I skal diskutere en fortrolig sag. Du er blevet indkaldt via en tjeneste, som  din organisation ellers ikke bruger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1" y="2423379"/>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520795"/>
            <a:ext cx="449098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6" y="4609316"/>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423379"/>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45046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519107"/>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567505"/>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609316"/>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63640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3665149"/>
            <a:ext cx="3231143" cy="523220"/>
          </a:xfrm>
          <a:prstGeom prst="rect">
            <a:avLst/>
          </a:prstGeom>
        </p:spPr>
        <p:txBody>
          <a:bodyPr wrap="square">
            <a:spAutoFit/>
          </a:bodyPr>
          <a:lstStyle/>
          <a:p>
            <a:pPr defTabSz="519497">
              <a:defRPr/>
            </a:pPr>
            <a:r>
              <a:rPr lang="da-DK" sz="1400" dirty="0">
                <a:solidFill>
                  <a:srgbClr val="3F4CC2"/>
                </a:solidFill>
              </a:rPr>
              <a:t>Deltager - det er ikke et problem, så længe jeg er blevet indkaldt af andre. </a:t>
            </a:r>
            <a:endParaRPr lang="da-DK" sz="1400" dirty="0">
              <a:solidFill>
                <a:srgbClr val="3F4CC2"/>
              </a:solidFill>
              <a:ea typeface="Work Sans" charset="0"/>
              <a:cs typeface="Work Sans" charset="0"/>
            </a:endParaRPr>
          </a:p>
        </p:txBody>
      </p:sp>
      <p:sp>
        <p:nvSpPr>
          <p:cNvPr id="15" name="Rektangel 14">
            <a:extLst>
              <a:ext uri="{FF2B5EF4-FFF2-40B4-BE49-F238E27FC236}">
                <a16:creationId xmlns:a16="http://schemas.microsoft.com/office/drawing/2014/main" id="{23479C34-7819-476F-8C5C-280C2848F358}"/>
              </a:ext>
            </a:extLst>
          </p:cNvPr>
          <p:cNvSpPr/>
          <p:nvPr/>
        </p:nvSpPr>
        <p:spPr>
          <a:xfrm>
            <a:off x="6576466" y="4744127"/>
            <a:ext cx="3221577" cy="523220"/>
          </a:xfrm>
          <a:prstGeom prst="rect">
            <a:avLst/>
          </a:prstGeom>
        </p:spPr>
        <p:txBody>
          <a:bodyPr wrap="square">
            <a:spAutoFit/>
          </a:bodyPr>
          <a:lstStyle/>
          <a:p>
            <a:pPr defTabSz="519497">
              <a:defRPr/>
            </a:pPr>
            <a:r>
              <a:rPr lang="da-DK" sz="1400" dirty="0">
                <a:solidFill>
                  <a:srgbClr val="3F4CC2"/>
                </a:solidFill>
              </a:rPr>
              <a:t>Afviser at deltage. Vi må slet ikke diskutere fortrolige sager virtuelt.</a:t>
            </a:r>
          </a:p>
        </p:txBody>
      </p:sp>
      <p:sp>
        <p:nvSpPr>
          <p:cNvPr id="28" name="Rektangel 27">
            <a:extLst>
              <a:ext uri="{FF2B5EF4-FFF2-40B4-BE49-F238E27FC236}">
                <a16:creationId xmlns:a16="http://schemas.microsoft.com/office/drawing/2014/main" id="{F0E3E0BD-354D-4994-9107-C1A0346101A7}"/>
              </a:ext>
            </a:extLst>
          </p:cNvPr>
          <p:cNvSpPr/>
          <p:nvPr/>
        </p:nvSpPr>
        <p:spPr>
          <a:xfrm>
            <a:off x="6560925" y="2342746"/>
            <a:ext cx="3252657" cy="738664"/>
          </a:xfrm>
          <a:prstGeom prst="rect">
            <a:avLst/>
          </a:prstGeom>
        </p:spPr>
        <p:txBody>
          <a:bodyPr wrap="square">
            <a:spAutoFit/>
          </a:bodyPr>
          <a:lstStyle/>
          <a:p>
            <a:pPr defTabSz="519497">
              <a:defRPr/>
            </a:pPr>
            <a:r>
              <a:rPr lang="da-DK" sz="1400" dirty="0" smtClean="0">
                <a:solidFill>
                  <a:srgbClr val="3F4CC2"/>
                </a:solidFill>
                <a:ea typeface="Work Sans" charset="0"/>
                <a:cs typeface="Work Sans" charset="0"/>
              </a:rPr>
              <a:t>Jeg forklarer, at vi kun kan drøfte sager med fortrolige oplysninger via den tjeneste, min organisation har godkendt.</a:t>
            </a:r>
            <a:endParaRPr lang="da-DK" sz="1400" dirty="0">
              <a:solidFill>
                <a:srgbClr val="3E4AC2"/>
              </a:solidFill>
              <a:ea typeface="Work Sans" charset="0"/>
              <a:cs typeface="Work Sans" charset="0"/>
            </a:endParaRPr>
          </a:p>
        </p:txBody>
      </p:sp>
      <p:pic>
        <p:nvPicPr>
          <p:cNvPr id="29" name="Picture 2" descr="woman in white long sleeve shirt sitting on black office rolling chair">
            <a:extLst>
              <a:ext uri="{FF2B5EF4-FFF2-40B4-BE49-F238E27FC236}">
                <a16:creationId xmlns:a16="http://schemas.microsoft.com/office/drawing/2014/main" id="{989889D9-075B-451A-B054-165ACBCCE1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3"/>
          <a:stretch/>
        </p:blipFill>
        <p:spPr bwMode="auto">
          <a:xfrm>
            <a:off x="495796" y="2425068"/>
            <a:ext cx="4808657" cy="3003383"/>
          </a:xfrm>
          <a:prstGeom prst="rect">
            <a:avLst/>
          </a:prstGeom>
          <a:noFill/>
          <a:extLst>
            <a:ext uri="{909E8E84-426E-40DD-AFC4-6F175D3DCCD1}">
              <a14:hiddenFill xmlns:a14="http://schemas.microsoft.com/office/drawing/2010/main">
                <a:solidFill>
                  <a:srgbClr val="FFFFFF"/>
                </a:solidFill>
              </a14:hiddenFill>
            </a:ext>
          </a:extLst>
        </p:spPr>
      </p:pic>
      <p:sp>
        <p:nvSpPr>
          <p:cNvPr id="30" name="Rektangel 29">
            <a:extLst>
              <a:ext uri="{FF2B5EF4-FFF2-40B4-BE49-F238E27FC236}">
                <a16:creationId xmlns:a16="http://schemas.microsoft.com/office/drawing/2014/main" id="{BF01092F-DA7E-4799-9DE8-66484E0AEA22}"/>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7A776282-0728-4E32-A6C1-8A4013FAE91C}"/>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E1D17541-A4D6-4022-996E-65C966C83DCE}"/>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D6139E5D-5D27-4F2A-A51F-F41E0894B8D8}"/>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7AA289C0-F252-403F-9EC6-0A1CC0EE6644}"/>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A22AD916-5FD5-4B11-9D70-1315E0CAEA29}"/>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5B27554D-131A-4A3A-AB91-9D84B3F21241}"/>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B0F50957-F799-4762-8D22-77DA7CF40469}"/>
              </a:ext>
            </a:extLst>
          </p:cNvPr>
          <p:cNvSpPr/>
          <p:nvPr/>
        </p:nvSpPr>
        <p:spPr>
          <a:xfrm>
            <a:off x="726906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4CAE7B1A-21B8-4A5E-B9E1-1619F8E4ACE2}"/>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43AD7B24-D271-4070-9E4F-5C58973B3FDC}"/>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609A6CA2-DC18-4093-8354-AD2FB6DF5163}"/>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1" name="Rektangel 40">
            <a:extLst>
              <a:ext uri="{FF2B5EF4-FFF2-40B4-BE49-F238E27FC236}">
                <a16:creationId xmlns:a16="http://schemas.microsoft.com/office/drawing/2014/main" id="{D55B320C-4E3B-42C0-9487-FD5751E1B27F}"/>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7476525C-D7A4-40AD-ACBD-94FF556E46BB}"/>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94CA58B7-704A-4C68-8424-94EE0AC24866}"/>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A69402F5-1CAB-45A2-89AD-45EF9E1D19D2}"/>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28872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7103054" cy="895897"/>
          </a:xfrm>
        </p:spPr>
        <p:txBody>
          <a:bodyPr/>
          <a:lstStyle/>
          <a:p>
            <a:r>
              <a:rPr lang="da-DK" sz="1400" b="0" dirty="0">
                <a:solidFill>
                  <a:schemeClr val="bg1"/>
                </a:solidFill>
              </a:rPr>
              <a:t>Spørgsmål 6:</a:t>
            </a:r>
            <a:r>
              <a:rPr lang="da-DK" dirty="0">
                <a:solidFill>
                  <a:schemeClr val="bg1"/>
                </a:solidFill>
              </a:rPr>
              <a:t/>
            </a:r>
            <a:br>
              <a:rPr lang="da-DK" dirty="0">
                <a:solidFill>
                  <a:schemeClr val="bg1"/>
                </a:solidFill>
              </a:rPr>
            </a:br>
            <a:r>
              <a:rPr lang="da-DK" sz="1800" dirty="0">
                <a:solidFill>
                  <a:schemeClr val="bg1"/>
                </a:solidFill>
              </a:rPr>
              <a:t>Du skal deltage i et virtuelt møde, hvor I skal diskutere en fortrolig sag. Du er blevet indkaldt via en tjeneste, som din organisation ellers ikke bruger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lvl="0" algn="ctr">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3200876"/>
          </a:xfrm>
          <a:prstGeom prst="rect">
            <a:avLst/>
          </a:prstGeom>
        </p:spPr>
        <p:txBody>
          <a:bodyPr wrap="square">
            <a:spAutoFit/>
          </a:bodyPr>
          <a:lstStyle/>
          <a:p>
            <a:pPr defTabSz="519497">
              <a:defRPr/>
            </a:pPr>
            <a:r>
              <a:rPr lang="da-DK" sz="2000" b="1" dirty="0">
                <a:solidFill>
                  <a:schemeClr val="bg1"/>
                </a:solidFill>
                <a:ea typeface="Work Sans" charset="0"/>
                <a:cs typeface="Work Sans" charset="0"/>
              </a:rPr>
              <a:t>Jeg </a:t>
            </a:r>
            <a:r>
              <a:rPr lang="da-DK" sz="2000" b="1" dirty="0" smtClean="0">
                <a:solidFill>
                  <a:schemeClr val="bg1"/>
                </a:solidFill>
                <a:ea typeface="Work Sans" charset="0"/>
                <a:cs typeface="Work Sans" charset="0"/>
              </a:rPr>
              <a:t>forklarer</a:t>
            </a:r>
            <a:r>
              <a:rPr lang="da-DK" sz="2000" b="1" dirty="0">
                <a:solidFill>
                  <a:schemeClr val="bg1"/>
                </a:solidFill>
                <a:ea typeface="Work Sans" charset="0"/>
                <a:cs typeface="Work Sans" charset="0"/>
              </a:rPr>
              <a:t>, at vi kun kan drøfte sager med fortrolige oplysninger via den tjeneste, min organisation har godkendt.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må ger</a:t>
            </a:r>
            <a:r>
              <a:rPr lang="da-DK" sz="1600" dirty="0" err="1">
                <a:solidFill>
                  <a:srgbClr val="FFFFFF"/>
                </a:solidFill>
                <a:latin typeface="Calibri"/>
              </a:rPr>
              <a:t>ne</a:t>
            </a:r>
            <a:r>
              <a:rPr lang="da-DK" sz="1600" dirty="0">
                <a:solidFill>
                  <a:srgbClr val="FFFFFF"/>
                </a:solidFill>
                <a:latin typeface="Calibri"/>
              </a:rPr>
              <a:t> diskutere </a:t>
            </a:r>
            <a:r>
              <a:rPr lang="da-DK" sz="1600" dirty="0" smtClean="0">
                <a:solidFill>
                  <a:srgbClr val="FFFFFF"/>
                </a:solidFill>
                <a:latin typeface="Calibri"/>
              </a:rPr>
              <a:t>fortrolige sager via </a:t>
            </a:r>
            <a:r>
              <a:rPr lang="da-DK" sz="1600" dirty="0">
                <a:solidFill>
                  <a:srgbClr val="FFFFFF"/>
                </a:solidFill>
                <a:latin typeface="Calibri"/>
              </a:rPr>
              <a:t>digitale mødetjenester – men kun hvis vi har en </a:t>
            </a:r>
            <a:r>
              <a:rPr lang="da-DK" sz="1600" i="1" dirty="0">
                <a:solidFill>
                  <a:srgbClr val="FFFFFF"/>
                </a:solidFill>
                <a:latin typeface="Calibri"/>
              </a:rPr>
              <a:t>databehandleraftale </a:t>
            </a:r>
            <a:r>
              <a:rPr lang="da-DK" sz="1600" dirty="0">
                <a:solidFill>
                  <a:srgbClr val="FFFFFF"/>
                </a:solidFill>
                <a:latin typeface="Calibri"/>
              </a:rPr>
              <a:t>med disse tjenester. På den måde er vi sikre på, at der bliver passet godt på organisationens informationer.</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Pt. har vi aftaler med og godkendt følgende: [</a:t>
            </a:r>
            <a:r>
              <a:rPr kumimoji="0" lang="da-DK" sz="1600" b="0" i="0" u="none" strike="noStrike" kern="1200" cap="none" spc="0" normalizeH="0" baseline="0" noProof="0" dirty="0">
                <a:ln>
                  <a:noFill/>
                </a:ln>
                <a:solidFill>
                  <a:srgbClr val="FFFFFF"/>
                </a:solidFill>
                <a:effectLst/>
                <a:highlight>
                  <a:srgbClr val="D600BA"/>
                </a:highlight>
                <a:uLnTx/>
                <a:uFillTx/>
                <a:latin typeface="Calibri"/>
                <a:ea typeface="+mn-ea"/>
                <a:cs typeface="+mn-cs"/>
              </a:rPr>
              <a:t>indsæt jeres godkendte </a:t>
            </a:r>
            <a:r>
              <a:rPr kumimoji="0" lang="da-DK" sz="1600" b="0" i="0" u="none" kern="1200" cap="none" spc="0" normalizeH="0" baseline="0" noProof="0" dirty="0">
                <a:ln>
                  <a:noFill/>
                </a:ln>
                <a:solidFill>
                  <a:srgbClr val="FFFFFF"/>
                </a:solidFill>
                <a:effectLst/>
                <a:highlight>
                  <a:srgbClr val="D600BA"/>
                </a:highlight>
                <a:uLnTx/>
                <a:uFillTx/>
                <a:latin typeface="Calibri"/>
                <a:ea typeface="+mn-ea"/>
                <a:cs typeface="+mn-cs"/>
              </a:rPr>
              <a:t>tjenester</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kan altid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bede </a:t>
            </a:r>
            <a:r>
              <a:rPr lang="da-DK" sz="1600" dirty="0" smtClean="0">
                <a:solidFill>
                  <a:srgbClr val="FFFFFF"/>
                </a:solidFill>
                <a:latin typeface="Calibri"/>
              </a:rPr>
              <a:t>it</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-afdelingen eller sikkerhedsfunktionen </a:t>
            </a:r>
            <a:r>
              <a:rPr kumimoji="0" lang="da-DK" sz="1600" b="0" i="0" u="none" strike="noStrike" kern="1200" cap="none" spc="0" normalizeH="0" baseline="0" noProof="0" dirty="0">
                <a:ln>
                  <a:noFill/>
                </a:ln>
                <a:solidFill>
                  <a:srgbClr val="FFFFFF"/>
                </a:solidFill>
                <a:effectLst/>
                <a:uLnTx/>
                <a:uFillTx/>
                <a:latin typeface="Calibri"/>
                <a:ea typeface="+mn-ea"/>
                <a:cs typeface="+mn-cs"/>
              </a:rPr>
              <a:t>om hjælp, hvis du bliver i tvivl.</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44412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107852" cy="895897"/>
          </a:xfrm>
        </p:spPr>
        <p:txBody>
          <a:bodyPr/>
          <a:lstStyle/>
          <a:p>
            <a:r>
              <a:rPr lang="da-DK" sz="1785" b="0" dirty="0"/>
              <a:t>Spørgsmål 7:</a:t>
            </a:r>
            <a:r>
              <a:rPr lang="da-DK" sz="2800" dirty="0"/>
              <a:t/>
            </a:r>
            <a:br>
              <a:rPr lang="da-DK" sz="2800" dirty="0"/>
            </a:br>
            <a:r>
              <a:rPr lang="da-DK" dirty="0">
                <a:solidFill>
                  <a:srgbClr val="3F4CC2"/>
                </a:solidFill>
              </a:rPr>
              <a:t>Din computer opfører sig meget mærkeligt og der er flere filer, du pludselig ikke har adgang til eller som ser underlige ud</a:t>
            </a:r>
            <a:r>
              <a:rPr lang="da-DK" sz="2200" dirty="0">
                <a:solidFill>
                  <a:srgbClr val="3F4CC2"/>
                </a:solidFill>
              </a:rPr>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797294" y="219678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84888"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40433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4512057"/>
            <a:ext cx="2954874" cy="954107"/>
          </a:xfrm>
          <a:prstGeom prst="rect">
            <a:avLst/>
          </a:prstGeom>
        </p:spPr>
        <p:txBody>
          <a:bodyPr wrap="square">
            <a:spAutoFit/>
          </a:bodyPr>
          <a:lstStyle/>
          <a:p>
            <a:pPr defTabSz="519497">
              <a:defRPr/>
            </a:pPr>
            <a:r>
              <a:rPr lang="da-DK" sz="1400" dirty="0" smtClean="0">
                <a:solidFill>
                  <a:srgbClr val="3F4CC2"/>
                </a:solidFill>
                <a:ea typeface="Work Sans" charset="0"/>
                <a:cs typeface="Work Sans" charset="0"/>
              </a:rPr>
              <a:t>Lukker netværksforbindelsen (slukker WIFI/trækker netværkstikket ud) og kontakter it-afdelingen og sikkerhedsfunktionen.</a:t>
            </a:r>
            <a:endParaRPr lang="da-DK" sz="1400" dirty="0">
              <a:solidFill>
                <a:srgbClr val="3F4CC2"/>
              </a:solidFill>
              <a:ea typeface="Work Sans" charset="0"/>
              <a:cs typeface="Work Sans" charset="0"/>
            </a:endParaRPr>
          </a:p>
        </p:txBody>
      </p:sp>
      <p:sp>
        <p:nvSpPr>
          <p:cNvPr id="15" name="Rektangel 14">
            <a:extLst>
              <a:ext uri="{FF2B5EF4-FFF2-40B4-BE49-F238E27FC236}">
                <a16:creationId xmlns:a16="http://schemas.microsoft.com/office/drawing/2014/main" id="{23479C34-7819-476F-8C5C-280C2848F358}"/>
              </a:ext>
            </a:extLst>
          </p:cNvPr>
          <p:cNvSpPr/>
          <p:nvPr/>
        </p:nvSpPr>
        <p:spPr>
          <a:xfrm>
            <a:off x="6526665" y="2326120"/>
            <a:ext cx="3275708" cy="523220"/>
          </a:xfrm>
          <a:prstGeom prst="rect">
            <a:avLst/>
          </a:prstGeom>
        </p:spPr>
        <p:txBody>
          <a:bodyPr wrap="square">
            <a:spAutoFit/>
          </a:bodyPr>
          <a:lstStyle/>
          <a:p>
            <a:pPr defTabSz="519497">
              <a:defRPr/>
            </a:pPr>
            <a:r>
              <a:rPr lang="da-DK" sz="1400" dirty="0">
                <a:solidFill>
                  <a:srgbClr val="3F4CC2"/>
                </a:solidFill>
              </a:rPr>
              <a:t>Slukker og tænder computeren for at prøve at løse problemet.</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419089"/>
            <a:ext cx="3358602"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Sender en mail til it-afdelingen om, hvordan jeg skal forholde mig, og fortsætter arbejdet.</a:t>
            </a:r>
          </a:p>
        </p:txBody>
      </p:sp>
      <p:pic>
        <p:nvPicPr>
          <p:cNvPr id="42" name="Picture 4" descr="Gratis lagerfoto af arbejde, arbejder, bærbar computer">
            <a:extLst>
              <a:ext uri="{FF2B5EF4-FFF2-40B4-BE49-F238E27FC236}">
                <a16:creationId xmlns:a16="http://schemas.microsoft.com/office/drawing/2014/main" id="{831E3A53-3E19-C64A-B9D5-FBF14B2D0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99"/>
          <a:stretch/>
        </p:blipFill>
        <p:spPr bwMode="auto">
          <a:xfrm>
            <a:off x="495528" y="2178164"/>
            <a:ext cx="4811005" cy="3005071"/>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C84F59A5-AA2E-4E35-98BE-099CF2CC119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D76918F0-343B-4853-B498-F1A2FDB700F2}"/>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9D036E50-08C3-41F0-BEA7-2E4A5E75B579}"/>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F6330DD9-F1F4-4634-BB3E-69E5A5FD8281}"/>
              </a:ext>
            </a:extLst>
          </p:cNvPr>
          <p:cNvSpPr/>
          <p:nvPr/>
        </p:nvSpPr>
        <p:spPr>
          <a:xfrm>
            <a:off x="758557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BD1B00CC-93B9-4F8E-B825-35FA9FD3A693}"/>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E1EED930-6767-466A-A6A0-202236C70D3F}"/>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ECA53479-10AA-4AAA-8575-6CF6E0AE572D}"/>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449A3D7B-1301-4C46-BDE6-B49F5579F04B}"/>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5734298C-1124-44B6-A137-8940976B79DA}"/>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DB7FDAB1-5773-4270-851E-FBD8BAB9E60E}"/>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06B3B2B3-00F3-4488-AA62-BB4CF3EB9CF9}"/>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780BA6D7-6CF5-4A4C-ABBE-A2766F771816}"/>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88DA32C-29E1-4B09-ACCE-D334B448167D}"/>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865A600A-9B9C-43DE-B494-4C18C1696D8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59A0EE9A-0E89-4536-A021-E1BBBD0E6D0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54244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7103054" cy="895897"/>
          </a:xfrm>
        </p:spPr>
        <p:txBody>
          <a:bodyPr/>
          <a:lstStyle/>
          <a:p>
            <a:r>
              <a:rPr lang="da-DK" sz="1400" b="0" dirty="0">
                <a:solidFill>
                  <a:schemeClr val="bg1"/>
                </a:solidFill>
              </a:rPr>
              <a:t>Spørgsmål 7:</a:t>
            </a:r>
            <a:r>
              <a:rPr lang="da-DK" dirty="0">
                <a:solidFill>
                  <a:schemeClr val="bg1"/>
                </a:solidFill>
              </a:rPr>
              <a:t/>
            </a:r>
            <a:br>
              <a:rPr lang="da-DK" dirty="0">
                <a:solidFill>
                  <a:schemeClr val="bg1"/>
                </a:solidFill>
              </a:rPr>
            </a:br>
            <a:r>
              <a:rPr lang="da-DK" sz="1800" dirty="0">
                <a:solidFill>
                  <a:schemeClr val="bg1"/>
                </a:solidFill>
              </a:rPr>
              <a:t>Din computer opfører sig meget mærkeligt og der er flere filer, du pludselig ikke har adgang til eller som ser underlige ud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C</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3785652"/>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Lukker </a:t>
            </a:r>
            <a:r>
              <a:rPr lang="da-DK" sz="2000" b="1" dirty="0" smtClean="0">
                <a:solidFill>
                  <a:schemeClr val="bg1"/>
                </a:solidFill>
                <a:latin typeface="Arial" panose="020B0604020202020204" pitchFamily="34" charset="0"/>
                <a:ea typeface="Work Sans" charset="0"/>
                <a:cs typeface="Arial" panose="020B0604020202020204" pitchFamily="34" charset="0"/>
              </a:rPr>
              <a:t>netværksforbindelsen (slukker WIFI/trækker netværkstikket ud) og kontakter it-afdelingen og sikkerhedsfunktionen.</a:t>
            </a:r>
            <a:endParaRPr lang="da-DK" sz="2000" b="1" dirty="0">
              <a:solidFill>
                <a:schemeClr val="bg1"/>
              </a:solidFill>
              <a:latin typeface="Arial" panose="020B0604020202020204" pitchFamily="34" charset="0"/>
              <a:ea typeface="Work Sans"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FFFFFF"/>
              </a:solidFill>
              <a:effectLst/>
              <a:uLnTx/>
              <a:uFillTx/>
              <a:latin typeface="Calibri"/>
              <a:ea typeface="+mn-ea"/>
              <a:cs typeface="+mn-cs"/>
            </a:endParaRPr>
          </a:p>
          <a:p>
            <a:pPr marL="285750" indent="-285750">
              <a:buFont typeface="Arial" panose="020B0604020202020204" pitchFamily="34" charset="0"/>
              <a:buChar char="•"/>
              <a:defRPr/>
            </a:pPr>
            <a:r>
              <a:rPr lang="da-DK" sz="1600" dirty="0">
                <a:solidFill>
                  <a:schemeClr val="bg1"/>
                </a:solidFill>
                <a:latin typeface="Calibri" panose="020F0502020204030204" pitchFamily="34" charset="0"/>
                <a:cs typeface="Calibri" panose="020F0502020204030204" pitchFamily="34" charset="0"/>
              </a:rPr>
              <a:t>Det er vigtigt, at </a:t>
            </a:r>
            <a:r>
              <a:rPr lang="da-DK" sz="1600" dirty="0" smtClean="0">
                <a:solidFill>
                  <a:schemeClr val="bg1"/>
                </a:solidFill>
                <a:latin typeface="Calibri" panose="020F0502020204030204" pitchFamily="34" charset="0"/>
                <a:cs typeface="Calibri" panose="020F0502020204030204" pitchFamily="34" charset="0"/>
              </a:rPr>
              <a:t>sikkerhedsfunktionen </a:t>
            </a:r>
            <a:r>
              <a:rPr lang="da-DK" sz="1600" dirty="0">
                <a:solidFill>
                  <a:schemeClr val="bg1"/>
                </a:solidFill>
                <a:latin typeface="Calibri" panose="020F0502020204030204" pitchFamily="34" charset="0"/>
                <a:cs typeface="Calibri" panose="020F0502020204030204" pitchFamily="34" charset="0"/>
              </a:rPr>
              <a:t>involveres med henblik på evt. indberetning af sikkerhedshændelse.</a:t>
            </a:r>
            <a:endParaRPr kumimoji="0" lang="da-DK"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smtClean="0">
                <a:solidFill>
                  <a:srgbClr val="FFFFFF"/>
                </a:solidFill>
                <a:latin typeface="Calibri" panose="020F0502020204030204" pitchFamily="34" charset="0"/>
                <a:cs typeface="Calibri" panose="020F0502020204030204" pitchFamily="34" charset="0"/>
              </a:rPr>
              <a:t>It-afdelingen og de sikkerhedsansvarlige </a:t>
            </a:r>
            <a:r>
              <a:rPr lang="da-DK" sz="1600" dirty="0">
                <a:solidFill>
                  <a:srgbClr val="FFFFFF"/>
                </a:solidFill>
                <a:latin typeface="Calibri" panose="020F0502020204030204" pitchFamily="34" charset="0"/>
                <a:cs typeface="Calibri" panose="020F0502020204030204" pitchFamily="34" charset="0"/>
              </a:rPr>
              <a:t>kan </a:t>
            </a:r>
            <a:r>
              <a:rPr lang="da-DK" sz="1600" dirty="0">
                <a:solidFill>
                  <a:schemeClr val="bg1"/>
                </a:solidFill>
                <a:latin typeface="Calibri" panose="020F0502020204030204" pitchFamily="34" charset="0"/>
                <a:cs typeface="Calibri" panose="020F0502020204030204" pitchFamily="34" charset="0"/>
              </a:rPr>
              <a:t>hjælpe dig med at få adgang til dine filer og vurdere, om der er tale om </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en virus eller et andet angreb</a:t>
            </a:r>
            <a:r>
              <a:rPr kumimoji="0" lang="da-DK"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chemeClr val="bg1"/>
              </a:solidFill>
              <a:latin typeface="Calibri" panose="020F0502020204030204" pitchFamily="34" charset="0"/>
              <a:cs typeface="Calibri" panose="020F050202020403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Du skal logge af netværket, så du mindsker risikoen for datalæk eller andet.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chemeClr val="bg1"/>
              </a:solidFill>
            </a:endParaRPr>
          </a:p>
          <a:p>
            <a:pPr marR="0" lvl="0" algn="l" defTabSz="519543" rtl="0" eaLnBrk="1" fontAlgn="auto" latinLnBrk="0" hangingPunct="1">
              <a:lnSpc>
                <a:spcPct val="100000"/>
              </a:lnSpc>
              <a:spcBef>
                <a:spcPts val="0"/>
              </a:spcBef>
              <a:spcAft>
                <a:spcPts val="0"/>
              </a:spcAft>
              <a:buClrTx/>
              <a:buSzTx/>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62318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301808" cy="895897"/>
          </a:xfrm>
        </p:spPr>
        <p:txBody>
          <a:bodyPr/>
          <a:lstStyle/>
          <a:p>
            <a:r>
              <a:rPr lang="da-DK" sz="1785" b="0" dirty="0"/>
              <a:t>Spørgsmål 8:</a:t>
            </a:r>
            <a:r>
              <a:rPr lang="da-DK" sz="2800" dirty="0"/>
              <a:t/>
            </a:r>
            <a:br>
              <a:rPr lang="da-DK" sz="2800" dirty="0"/>
            </a:br>
            <a:r>
              <a:rPr lang="da-DK" sz="2200" dirty="0">
                <a:solidFill>
                  <a:srgbClr val="3F4CC2"/>
                </a:solidFill>
              </a:rPr>
              <a:t>Du bliver kontaktet af en fast leverandør, der skal bruge personoplysninger på borgere ifm. deres arbejde for jer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6" y="3275579"/>
            <a:ext cx="449098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pic>
        <p:nvPicPr>
          <p:cNvPr id="22" name="Billede 21" descr="Et billede, der indeholder bord, indendørs, bærbar computer, skrivebord&#10;&#10;Automatisk genereret beskrivelse">
            <a:extLst>
              <a:ext uri="{FF2B5EF4-FFF2-40B4-BE49-F238E27FC236}">
                <a16:creationId xmlns:a16="http://schemas.microsoft.com/office/drawing/2014/main" id="{72614EAB-C116-DD4F-AEB2-961C43953E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58" b="13280"/>
          <a:stretch/>
        </p:blipFill>
        <p:spPr>
          <a:xfrm>
            <a:off x="491546" y="2178163"/>
            <a:ext cx="4812180" cy="3005072"/>
          </a:xfrm>
          <a:prstGeom prst="rect">
            <a:avLst/>
          </a:prstGeom>
        </p:spPr>
      </p:pic>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200094"/>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0857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433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29" name="Rektangel 28">
            <a:extLst>
              <a:ext uri="{FF2B5EF4-FFF2-40B4-BE49-F238E27FC236}">
                <a16:creationId xmlns:a16="http://schemas.microsoft.com/office/drawing/2014/main" id="{5FBBCE1C-ECF5-FA47-9E6E-1F8EF927569F}"/>
              </a:ext>
            </a:extLst>
          </p:cNvPr>
          <p:cNvSpPr/>
          <p:nvPr/>
        </p:nvSpPr>
        <p:spPr>
          <a:xfrm>
            <a:off x="6526664" y="2320638"/>
            <a:ext cx="3716858"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Sender oplysningerne – det er ikke et problem, når det er en fast leverandør.</a:t>
            </a:r>
          </a:p>
        </p:txBody>
      </p:sp>
      <p:sp>
        <p:nvSpPr>
          <p:cNvPr id="30" name="Rektangel 29">
            <a:extLst>
              <a:ext uri="{FF2B5EF4-FFF2-40B4-BE49-F238E27FC236}">
                <a16:creationId xmlns:a16="http://schemas.microsoft.com/office/drawing/2014/main" id="{BC0C72B7-F26E-1647-9A87-66FB1D6848B6}"/>
              </a:ext>
            </a:extLst>
          </p:cNvPr>
          <p:cNvSpPr/>
          <p:nvPr/>
        </p:nvSpPr>
        <p:spPr>
          <a:xfrm>
            <a:off x="6514809" y="3420439"/>
            <a:ext cx="3850667" cy="523220"/>
          </a:xfrm>
          <a:prstGeom prst="rect">
            <a:avLst/>
          </a:prstGeom>
        </p:spPr>
        <p:txBody>
          <a:bodyPr wrap="square">
            <a:spAutoFit/>
          </a:bodyPr>
          <a:lstStyle/>
          <a:p>
            <a:pPr defTabSz="519497">
              <a:defRPr/>
            </a:pPr>
            <a:r>
              <a:rPr lang="da-DK" sz="1400" dirty="0">
                <a:solidFill>
                  <a:srgbClr val="3E4AC2"/>
                </a:solidFill>
              </a:rPr>
              <a:t>Tjekker med jura-afdelingen om oplysningerne må udleveres til leverandøren.</a:t>
            </a:r>
          </a:p>
        </p:txBody>
      </p:sp>
      <p:sp>
        <p:nvSpPr>
          <p:cNvPr id="31" name="Rektangel 30">
            <a:extLst>
              <a:ext uri="{FF2B5EF4-FFF2-40B4-BE49-F238E27FC236}">
                <a16:creationId xmlns:a16="http://schemas.microsoft.com/office/drawing/2014/main" id="{846F65AB-863C-394F-B57C-6811193815ED}"/>
              </a:ext>
            </a:extLst>
          </p:cNvPr>
          <p:cNvSpPr/>
          <p:nvPr/>
        </p:nvSpPr>
        <p:spPr>
          <a:xfrm>
            <a:off x="6538931" y="4512057"/>
            <a:ext cx="3447907"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Afviser at sende oplysningerne – de skal selv indhente oplysningerne direkte fra borgerne.</a:t>
            </a:r>
          </a:p>
        </p:txBody>
      </p:sp>
      <p:pic>
        <p:nvPicPr>
          <p:cNvPr id="2050" name="Picture 2" descr="Gratis lagerfoto af bærbar, bærbar computer, computer">
            <a:extLst>
              <a:ext uri="{FF2B5EF4-FFF2-40B4-BE49-F238E27FC236}">
                <a16:creationId xmlns:a16="http://schemas.microsoft.com/office/drawing/2014/main" id="{3A16CC67-441F-7C4E-8330-E9ECE635B8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4" t="10387" r="9968" b="53224"/>
          <a:stretch/>
        </p:blipFill>
        <p:spPr bwMode="auto">
          <a:xfrm>
            <a:off x="486116" y="2200094"/>
            <a:ext cx="4812180" cy="2983141"/>
          </a:xfrm>
          <a:prstGeom prst="rect">
            <a:avLst/>
          </a:prstGeom>
          <a:noFill/>
          <a:extLst>
            <a:ext uri="{909E8E84-426E-40DD-AFC4-6F175D3DCCD1}">
              <a14:hiddenFill xmlns:a14="http://schemas.microsoft.com/office/drawing/2010/main">
                <a:solidFill>
                  <a:srgbClr val="FFFFFF"/>
                </a:solidFill>
              </a14:hiddenFill>
            </a:ext>
          </a:extLst>
        </p:spPr>
      </p:pic>
      <p:sp>
        <p:nvSpPr>
          <p:cNvPr id="32" name="Rektangel 31">
            <a:extLst>
              <a:ext uri="{FF2B5EF4-FFF2-40B4-BE49-F238E27FC236}">
                <a16:creationId xmlns:a16="http://schemas.microsoft.com/office/drawing/2014/main" id="{52249156-2918-4A7B-9877-98F3A41F46C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09656828-8E70-4A98-BC06-4F54DC64E07F}"/>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C3A384E2-09B1-4E9D-85A9-5AD0965D1AD0}"/>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E4BF97FB-100A-41E4-9EA6-11D0ADEEC987}"/>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C8AA1F94-3DC0-44CC-8DAE-DB2A68966DDE}"/>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E773FDA0-CF94-4452-9022-B34C47C8FAC7}"/>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97E4C73A-55CB-4EF7-8AA9-C0B275B878C2}"/>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315AA539-D2F7-4303-A452-DE9D0ACC7021}"/>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AC322F5D-D0E1-4E18-A45D-E41F06325E7D}"/>
              </a:ext>
            </a:extLst>
          </p:cNvPr>
          <p:cNvSpPr/>
          <p:nvPr/>
        </p:nvSpPr>
        <p:spPr>
          <a:xfrm>
            <a:off x="7902079"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1" name="Rektangel 40">
            <a:extLst>
              <a:ext uri="{FF2B5EF4-FFF2-40B4-BE49-F238E27FC236}">
                <a16:creationId xmlns:a16="http://schemas.microsoft.com/office/drawing/2014/main" id="{1D3E5D08-4B9E-45CA-A868-0D7F2CEE3779}"/>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2" name="Rektangel 41">
            <a:extLst>
              <a:ext uri="{FF2B5EF4-FFF2-40B4-BE49-F238E27FC236}">
                <a16:creationId xmlns:a16="http://schemas.microsoft.com/office/drawing/2014/main" id="{31C91EF7-43BB-4D36-81E9-09E0D08A5D6C}"/>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0D3626EB-368F-4CDD-9185-CA874E631627}"/>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3603744B-F30F-41D1-A11D-B130404F5EB4}"/>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504EDA1D-0D26-430E-BE40-EC995A66D8C3}"/>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AFC697C0-9343-4FAC-86D4-3D5F020BF7C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42321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8:</a:t>
            </a:r>
            <a:r>
              <a:rPr lang="da-DK" dirty="0">
                <a:solidFill>
                  <a:schemeClr val="bg1"/>
                </a:solidFill>
              </a:rPr>
              <a:t/>
            </a:r>
            <a:br>
              <a:rPr lang="da-DK" dirty="0">
                <a:solidFill>
                  <a:schemeClr val="bg1"/>
                </a:solidFill>
              </a:rPr>
            </a:br>
            <a:r>
              <a:rPr lang="da-DK" sz="1800" dirty="0">
                <a:solidFill>
                  <a:schemeClr val="bg1"/>
                </a:solidFill>
              </a:rPr>
              <a:t>Du bliver kontaktet af en fast leverandør, der skal bruge personoplysninger på borgere ifm. deres arbejde for jer </a:t>
            </a:r>
            <a:r>
              <a:rPr lang="da-DK" b="0" dirty="0">
                <a:solidFill>
                  <a:schemeClr val="bg1"/>
                </a:solidFill>
              </a:rPr>
              <a:t>– </a:t>
            </a:r>
            <a:r>
              <a:rPr lang="da-DK" sz="1800" b="0" dirty="0">
                <a:solidFill>
                  <a:schemeClr val="bg1"/>
                </a:solidFill>
              </a:rPr>
              <a:t>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B</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75021"/>
            <a:ext cx="6632498" cy="1969770"/>
          </a:xfrm>
          <a:prstGeom prst="rect">
            <a:avLst/>
          </a:prstGeom>
        </p:spPr>
        <p:txBody>
          <a:bodyPr wrap="square">
            <a:spAutoFit/>
          </a:bodyPr>
          <a:lstStyle/>
          <a:p>
            <a:pPr defTabSz="519497">
              <a:defRPr/>
            </a:pPr>
            <a:r>
              <a:rPr lang="da-DK" sz="2000" b="1" dirty="0">
                <a:solidFill>
                  <a:schemeClr val="bg1"/>
                </a:solidFill>
              </a:rPr>
              <a:t>Tjekker med jura-afdelingen om oplysningerne må videregives til leverandøren.</a:t>
            </a:r>
          </a:p>
          <a:p>
            <a:pPr marR="0" lvl="0" algn="l" defTabSz="519543"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lvl="0" indent="-285750">
              <a:buFont typeface="Arial" panose="020B0604020202020204" pitchFamily="34" charset="0"/>
              <a:buChar char="•"/>
              <a:defRPr/>
            </a:pPr>
            <a:r>
              <a:rPr lang="da-DK" sz="1600" dirty="0">
                <a:solidFill>
                  <a:srgbClr val="FFFFFF"/>
                </a:solidFill>
                <a:latin typeface="Calibri"/>
              </a:rPr>
              <a:t>Jura-afdelingen kan </a:t>
            </a:r>
            <a:r>
              <a:rPr lang="da-DK" sz="1600" dirty="0" smtClean="0">
                <a:solidFill>
                  <a:srgbClr val="FFFFFF"/>
                </a:solidFill>
                <a:latin typeface="Calibri"/>
              </a:rPr>
              <a:t>vurdere, om vi har pligt til at overlade oplysninger og om der er det rigtige grundlag for udvekslingen.</a:t>
            </a:r>
            <a:endParaRPr lang="da-DK" sz="1600" dirty="0">
              <a:solidFill>
                <a:schemeClr val="bg1"/>
              </a:solidFill>
            </a:endParaRP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Det er vigtigt at sende oplysningerne via sikre kanaler.</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01725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946EDD7-BB2E-4B11-9C84-C4236B09F98F}"/>
              </a:ext>
            </a:extLst>
          </p:cNvPr>
          <p:cNvSpPr/>
          <p:nvPr/>
        </p:nvSpPr>
        <p:spPr>
          <a:xfrm>
            <a:off x="0" y="0"/>
            <a:ext cx="10879138" cy="6119813"/>
          </a:xfrm>
          <a:prstGeom prst="rect">
            <a:avLst/>
          </a:prstGeom>
          <a:solidFill>
            <a:srgbClr val="3F4C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7" y="279754"/>
            <a:ext cx="1550067" cy="573155"/>
          </a:xfrm>
          <a:prstGeom prst="rect">
            <a:avLst/>
          </a:prstGeom>
        </p:spPr>
      </p:pic>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6686" y="340589"/>
            <a:ext cx="2061910" cy="402792"/>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803" y="340588"/>
            <a:ext cx="665726" cy="402792"/>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8407" y="272340"/>
            <a:ext cx="1791947" cy="568252"/>
          </a:xfrm>
          <a:prstGeom prst="rect">
            <a:avLst/>
          </a:prstGeom>
        </p:spPr>
      </p:pic>
      <p:sp>
        <p:nvSpPr>
          <p:cNvPr id="15" name="Titel 1">
            <a:extLst>
              <a:ext uri="{FF2B5EF4-FFF2-40B4-BE49-F238E27FC236}">
                <a16:creationId xmlns:a16="http://schemas.microsoft.com/office/drawing/2014/main" id="{3953707B-0982-CE46-B6DF-B5E52AFF21C8}"/>
              </a:ext>
            </a:extLst>
          </p:cNvPr>
          <p:cNvSpPr>
            <a:spLocks noGrp="1"/>
          </p:cNvSpPr>
          <p:nvPr>
            <p:ph type="title"/>
          </p:nvPr>
        </p:nvSpPr>
        <p:spPr>
          <a:xfrm>
            <a:off x="542923" y="1047925"/>
            <a:ext cx="3919350" cy="662342"/>
          </a:xfrm>
        </p:spPr>
        <p:txBody>
          <a:bodyPr/>
          <a:lstStyle/>
          <a:p>
            <a:r>
              <a:rPr lang="da-DK" sz="2400" dirty="0">
                <a:solidFill>
                  <a:schemeClr val="bg1"/>
                </a:solidFill>
              </a:rPr>
              <a:t>Husk at tilpasse oplægget til din organisation</a:t>
            </a:r>
          </a:p>
        </p:txBody>
      </p:sp>
      <p:sp>
        <p:nvSpPr>
          <p:cNvPr id="16" name="Content Placeholder 1">
            <a:extLst>
              <a:ext uri="{FF2B5EF4-FFF2-40B4-BE49-F238E27FC236}">
                <a16:creationId xmlns:a16="http://schemas.microsoft.com/office/drawing/2014/main" id="{71DD70CF-4A29-C24B-9324-63C5C18DFD5F}"/>
              </a:ext>
            </a:extLst>
          </p:cNvPr>
          <p:cNvSpPr txBox="1">
            <a:spLocks/>
          </p:cNvSpPr>
          <p:nvPr/>
        </p:nvSpPr>
        <p:spPr bwMode="auto">
          <a:xfrm>
            <a:off x="475083" y="1888041"/>
            <a:ext cx="4964485" cy="38100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r>
              <a:rPr lang="da-DK" sz="1200" dirty="0">
                <a:solidFill>
                  <a:schemeClr val="bg1"/>
                </a:solidFill>
                <a:latin typeface="Arial" panose="020B0604020202020204" pitchFamily="34" charset="0"/>
                <a:cs typeface="Arial" panose="020B0604020202020204" pitchFamily="34" charset="0"/>
              </a:rPr>
              <a:t>Før du præsenterer quizzen for din organisation, skal du</a:t>
            </a:r>
            <a:r>
              <a:rPr lang="da-DK" sz="1200" b="1" dirty="0">
                <a:solidFill>
                  <a:schemeClr val="bg1"/>
                </a:solidFill>
                <a:latin typeface="Arial" panose="020B0604020202020204" pitchFamily="34" charset="0"/>
                <a:cs typeface="Arial" panose="020B0604020202020204" pitchFamily="34" charset="0"/>
              </a:rPr>
              <a:t> justere oplæggets indhold</a:t>
            </a:r>
            <a:r>
              <a:rPr lang="da-DK" sz="1200" dirty="0">
                <a:solidFill>
                  <a:schemeClr val="bg1"/>
                </a:solidFill>
                <a:latin typeface="Arial" panose="020B0604020202020204" pitchFamily="34" charset="0"/>
                <a:cs typeface="Arial" panose="020B0604020202020204" pitchFamily="34" charset="0"/>
              </a:rPr>
              <a:t>, så det taler ind i </a:t>
            </a:r>
            <a:r>
              <a:rPr lang="da-DK" sz="1200" b="1" dirty="0">
                <a:solidFill>
                  <a:schemeClr val="bg1"/>
                </a:solidFill>
                <a:latin typeface="Arial" panose="020B0604020202020204" pitchFamily="34" charset="0"/>
                <a:cs typeface="Arial" panose="020B0604020202020204" pitchFamily="34" charset="0"/>
              </a:rPr>
              <a:t>din arbejdsplads’ virkelighed og rammevilkår</a:t>
            </a:r>
            <a:r>
              <a:rPr lang="da-DK" sz="1200" dirty="0">
                <a:solidFill>
                  <a:schemeClr val="bg1"/>
                </a:solidFill>
                <a:latin typeface="Arial" panose="020B0604020202020204" pitchFamily="34" charset="0"/>
                <a:cs typeface="Arial" panose="020B0604020202020204" pitchFamily="34" charset="0"/>
              </a:rPr>
              <a:t>. Når du tilpasser oplægget, skal du huske at justere det ud fra følgende:</a:t>
            </a:r>
          </a:p>
          <a:p>
            <a:endParaRPr lang="da-DK" sz="1200"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r>
              <a:rPr lang="da-DK" sz="1200" dirty="0">
                <a:solidFill>
                  <a:schemeClr val="bg1"/>
                </a:solidFill>
                <a:latin typeface="Arial" panose="020B0604020202020204" pitchFamily="34" charset="0"/>
                <a:cs typeface="Arial" panose="020B0604020202020204" pitchFamily="34" charset="0"/>
              </a:rPr>
              <a:t>Målgruppens behov, vidensniveau og arbejdsgange</a:t>
            </a:r>
          </a:p>
          <a:p>
            <a:pPr marL="228600" indent="-228600">
              <a:buFont typeface="+mj-lt"/>
              <a:buAutoNum type="arabicPeriod"/>
            </a:pPr>
            <a:r>
              <a:rPr lang="da-DK" sz="1200" dirty="0">
                <a:solidFill>
                  <a:schemeClr val="bg1"/>
                </a:solidFill>
                <a:latin typeface="Arial" panose="020B0604020202020204" pitchFamily="34" charset="0"/>
                <a:cs typeface="Arial" panose="020B0604020202020204" pitchFamily="34" charset="0"/>
              </a:rPr>
              <a:t>Organisationens gældende politikker</a:t>
            </a:r>
            <a:endParaRPr lang="da-DK" sz="1200" kern="0" dirty="0">
              <a:solidFill>
                <a:schemeClr val="bg1"/>
              </a:solidFill>
              <a:latin typeface="Arial" panose="020B0604020202020204" pitchFamily="34" charset="0"/>
              <a:cs typeface="Arial" panose="020B0604020202020204" pitchFamily="34" charset="0"/>
            </a:endParaRPr>
          </a:p>
          <a:p>
            <a:endParaRPr lang="da-DK" sz="1200" kern="0" dirty="0">
              <a:solidFill>
                <a:schemeClr val="bg1"/>
              </a:solidFill>
              <a:latin typeface="Arial" panose="020B0604020202020204" pitchFamily="34" charset="0"/>
              <a:cs typeface="Arial" panose="020B0604020202020204" pitchFamily="34" charset="0"/>
            </a:endParaRPr>
          </a:p>
          <a:p>
            <a:r>
              <a:rPr lang="da-DK" sz="1200" kern="0" dirty="0">
                <a:solidFill>
                  <a:schemeClr val="bg1"/>
                </a:solidFill>
                <a:latin typeface="Arial" panose="020B0604020202020204" pitchFamily="34" charset="0"/>
                <a:cs typeface="Arial" panose="020B0604020202020204" pitchFamily="34" charset="0"/>
              </a:rPr>
              <a:t>Spørgsmålene i quizzen kan du frit </a:t>
            </a:r>
            <a:r>
              <a:rPr lang="da-DK" sz="1200" kern="0" dirty="0" smtClean="0">
                <a:solidFill>
                  <a:schemeClr val="bg1"/>
                </a:solidFill>
                <a:latin typeface="Arial" panose="020B0604020202020204" pitchFamily="34" charset="0"/>
                <a:cs typeface="Arial" panose="020B0604020202020204" pitchFamily="34" charset="0"/>
              </a:rPr>
              <a:t>plukke </a:t>
            </a:r>
            <a:r>
              <a:rPr lang="da-DK" sz="1200" kern="0" dirty="0">
                <a:solidFill>
                  <a:schemeClr val="bg1"/>
                </a:solidFill>
                <a:latin typeface="Arial" panose="020B0604020202020204" pitchFamily="34" charset="0"/>
                <a:cs typeface="Arial" panose="020B0604020202020204" pitchFamily="34" charset="0"/>
              </a:rPr>
              <a:t>og ændre i, så de matcher din organisations behov og informationssikkerhedspolitik. Der er taget udgangspunkt i gængse informationssikkerhedsretningslinjer, men nogle spørgsmål og svar vil muligvis ikke være relevante for din organisation i den nuværende form. </a:t>
            </a:r>
          </a:p>
          <a:p>
            <a:endParaRPr lang="da-DK" dirty="0"/>
          </a:p>
          <a:p>
            <a:endParaRPr lang="da-DK" sz="1200" kern="0" dirty="0">
              <a:solidFill>
                <a:schemeClr val="bg1"/>
              </a:solidFill>
              <a:latin typeface="Arial" panose="020B0604020202020204" pitchFamily="34" charset="0"/>
              <a:cs typeface="Arial" panose="020B0604020202020204" pitchFamily="34" charset="0"/>
            </a:endParaRPr>
          </a:p>
          <a:p>
            <a:pPr marL="1587" lvl="1" indent="0">
              <a:buClr>
                <a:schemeClr val="tx2"/>
              </a:buClr>
              <a:buNone/>
            </a:pPr>
            <a:endParaRPr lang="da-DK" sz="12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45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301807" cy="895897"/>
          </a:xfrm>
        </p:spPr>
        <p:txBody>
          <a:bodyPr/>
          <a:lstStyle/>
          <a:p>
            <a:r>
              <a:rPr lang="da-DK" sz="1785" b="0" dirty="0"/>
              <a:t>Spørgsmål 9:</a:t>
            </a:r>
            <a:r>
              <a:rPr lang="da-DK" sz="2800" dirty="0"/>
              <a:t/>
            </a:r>
            <a:br>
              <a:rPr lang="da-DK" sz="2800" dirty="0"/>
            </a:br>
            <a:r>
              <a:rPr lang="da-DK" sz="2200" dirty="0">
                <a:solidFill>
                  <a:srgbClr val="3F4CC2"/>
                </a:solidFill>
              </a:rPr>
              <a:t>Du skal løse en opgave, hvor du skal bruge din smartphone til at tage billeder af folk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38"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5"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4" y="4364100"/>
            <a:ext cx="459966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6617" y="4405222"/>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2326120"/>
            <a:ext cx="3544425"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Tager billeder af folk. Så længe de har givet samtykke, er det fint.</a:t>
            </a:r>
          </a:p>
        </p:txBody>
      </p:sp>
      <p:sp>
        <p:nvSpPr>
          <p:cNvPr id="15" name="Rektangel 14">
            <a:extLst>
              <a:ext uri="{FF2B5EF4-FFF2-40B4-BE49-F238E27FC236}">
                <a16:creationId xmlns:a16="http://schemas.microsoft.com/office/drawing/2014/main" id="{23479C34-7819-476F-8C5C-280C2848F358}"/>
              </a:ext>
            </a:extLst>
          </p:cNvPr>
          <p:cNvSpPr/>
          <p:nvPr/>
        </p:nvSpPr>
        <p:spPr>
          <a:xfrm>
            <a:off x="6553483" y="4363732"/>
            <a:ext cx="3244562" cy="738664"/>
          </a:xfrm>
          <a:prstGeom prst="rect">
            <a:avLst/>
          </a:prstGeom>
        </p:spPr>
        <p:txBody>
          <a:bodyPr wrap="square">
            <a:spAutoFit/>
          </a:bodyPr>
          <a:lstStyle/>
          <a:p>
            <a:pPr defTabSz="519497">
              <a:defRPr/>
            </a:pPr>
            <a:r>
              <a:rPr lang="da-DK" sz="1400" dirty="0">
                <a:solidFill>
                  <a:srgbClr val="3E4AC2"/>
                </a:solidFill>
                <a:cs typeface="Arial" panose="020B0604020202020204" pitchFamily="34" charset="0"/>
              </a:rPr>
              <a:t>Indhenter samtykke fra de medvirkende personer og oplyser dem om formålet med </a:t>
            </a:r>
            <a:r>
              <a:rPr lang="da-DK" sz="1400" dirty="0" smtClean="0">
                <a:solidFill>
                  <a:srgbClr val="3E4AC2"/>
                </a:solidFill>
                <a:cs typeface="Arial" panose="020B0604020202020204" pitchFamily="34" charset="0"/>
              </a:rPr>
              <a:t>billedet</a:t>
            </a:r>
            <a:r>
              <a:rPr lang="da-DK" sz="1400" dirty="0">
                <a:solidFill>
                  <a:srgbClr val="3E4AC2"/>
                </a:solidFill>
                <a:cs typeface="Arial" panose="020B0604020202020204" pitchFamily="34" charset="0"/>
              </a:rPr>
              <a:t>.</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338157"/>
            <a:ext cx="3575615"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Slår synkronisering fra og bruger den normale fotoapp. Så længe fotos bliver på telefonen, er det fint.</a:t>
            </a:r>
          </a:p>
        </p:txBody>
      </p:sp>
      <p:pic>
        <p:nvPicPr>
          <p:cNvPr id="31" name="Picture 2" descr="Gratis lagerfoto af æble, Apple, berøring">
            <a:extLst>
              <a:ext uri="{FF2B5EF4-FFF2-40B4-BE49-F238E27FC236}">
                <a16:creationId xmlns:a16="http://schemas.microsoft.com/office/drawing/2014/main" id="{11B3BB2F-4078-4D86-916C-28855A08E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9" b="4105"/>
          <a:stretch/>
        </p:blipFill>
        <p:spPr bwMode="auto">
          <a:xfrm>
            <a:off x="497293" y="2178163"/>
            <a:ext cx="4823631" cy="3005072"/>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40957CDA-FCC6-4CAC-8502-E0D572E34D4D}"/>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353AAA48-53CF-4DAC-92EF-A54822ECCAA6}"/>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46041080-04C1-44F3-86A4-9986865B1B43}"/>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101AAD36-B905-4698-A672-94E3A69D8ABC}"/>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E9A066A4-0404-4CB0-90E5-5053EB84996B}"/>
              </a:ext>
            </a:extLst>
          </p:cNvPr>
          <p:cNvSpPr/>
          <p:nvPr/>
        </p:nvSpPr>
        <p:spPr>
          <a:xfrm>
            <a:off x="8218585"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840D7895-4922-40D0-AA29-0153234FCAA8}"/>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DEC625C7-AB46-4455-B10D-18D3F8A15C65}"/>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2EA79990-4B1F-4564-9ABE-87FA1743E7BD}"/>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DB63BA17-1381-4D5E-A0B5-7A9867D1EB6E}"/>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8EFF8A60-0388-44A5-9EFF-0DF2033A5F17}"/>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A6388CE3-C42F-4D13-92A8-5F82B0B00D79}"/>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862E8951-D7B1-449C-AE9F-3F0B38576075}"/>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F1B5148B-93F0-4241-B43D-B24A78DD8BF1}"/>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6A9B83E4-A2BC-4AFA-BC35-EE0BDA2D2A6F}"/>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CF39AAD6-0C2D-499B-9AB3-C121BD6EB0B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57828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9:</a:t>
            </a:r>
            <a:r>
              <a:rPr lang="da-DK" dirty="0">
                <a:solidFill>
                  <a:schemeClr val="bg1"/>
                </a:solidFill>
              </a:rPr>
              <a:t/>
            </a:r>
            <a:br>
              <a:rPr lang="da-DK" dirty="0">
                <a:solidFill>
                  <a:schemeClr val="bg1"/>
                </a:solidFill>
              </a:rPr>
            </a:br>
            <a:r>
              <a:rPr lang="da-DK" dirty="0">
                <a:solidFill>
                  <a:schemeClr val="bg1"/>
                </a:solidFill>
              </a:rPr>
              <a:t>Du skal løse en opgave, hvor du skal bruge din smartphone til at tage billeder af folk </a:t>
            </a:r>
            <a:r>
              <a:rPr lang="da-DK"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C</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1809718"/>
            <a:ext cx="6632498" cy="4185761"/>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cs typeface="Arial" panose="020B0604020202020204" pitchFamily="34" charset="0"/>
              </a:rPr>
              <a:t>Indhenter samtykke fra de medvirkende personer og oplyser dem om formålet med billedet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Fotos af menneskers ansigter er personoplysninger. Det vil sige, at vi skal passe godt på dem.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Selvom du slår deling fra, risikerer du alligevel, at telefonen senere uploader til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skyen </a:t>
            </a:r>
            <a:r>
              <a:rPr kumimoji="0" lang="da-DK" sz="1600" b="0" i="0" u="none" strike="noStrike" kern="1200" cap="none" spc="0" normalizeH="0" baseline="0" noProof="0" dirty="0">
                <a:ln>
                  <a:noFill/>
                </a:ln>
                <a:solidFill>
                  <a:srgbClr val="FFFFFF"/>
                </a:solidFill>
                <a:effectLst/>
                <a:uLnTx/>
                <a:uFillTx/>
                <a:latin typeface="Calibri"/>
                <a:ea typeface="+mn-ea"/>
                <a:cs typeface="+mn-cs"/>
              </a:rPr>
              <a:t>eller på anden vis synkroniserer data. </a:t>
            </a:r>
            <a:endParaRPr kumimoji="0" lang="da-DK" sz="1600" b="0" i="0" u="none" strike="noStrike" kern="1200" cap="none" spc="0" normalizeH="0" baseline="0" noProof="0" dirty="0" smtClean="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lvl="0" indent="-285750">
              <a:buFont typeface="Arial" panose="020B0604020202020204" pitchFamily="34" charset="0"/>
              <a:buChar char="•"/>
              <a:defRPr/>
            </a:pP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Husk – hvis</a:t>
            </a:r>
            <a:r>
              <a:rPr kumimoji="0" lang="da-DK" sz="1600" b="0" i="0" u="none" strike="noStrike" kern="1200" cap="none" spc="0" normalizeH="0" noProof="0" dirty="0" smtClean="0">
                <a:ln>
                  <a:noFill/>
                </a:ln>
                <a:solidFill>
                  <a:srgbClr val="FFFFFF"/>
                </a:solidFill>
                <a:effectLst/>
                <a:uLnTx/>
                <a:uFillTx/>
                <a:latin typeface="Calibri"/>
                <a:ea typeface="+mn-ea"/>
                <a:cs typeface="+mn-cs"/>
              </a:rPr>
              <a:t> billedet offentliggøres – at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informere de medvirkende</a:t>
            </a:r>
            <a:r>
              <a:rPr kumimoji="0" lang="da-DK" sz="1600" b="0" i="0" u="none" strike="noStrike" kern="1200" cap="none" spc="0" normalizeH="0" noProof="0" dirty="0" smtClean="0">
                <a:ln>
                  <a:noFill/>
                </a:ln>
                <a:solidFill>
                  <a:srgbClr val="FFFFFF"/>
                </a:solidFill>
                <a:effectLst/>
                <a:uLnTx/>
                <a:uFillTx/>
                <a:latin typeface="Calibri"/>
                <a:ea typeface="+mn-ea"/>
                <a:cs typeface="+mn-cs"/>
              </a:rPr>
              <a:t> om det. </a:t>
            </a:r>
            <a:r>
              <a:rPr lang="da-DK" sz="1600" dirty="0" smtClean="0">
                <a:solidFill>
                  <a:srgbClr val="FFFFFF"/>
                </a:solidFill>
                <a:latin typeface="Calibri"/>
              </a:rPr>
              <a:t>Medvirkende skal før og efter have mulighed for at trække deres samtykke tilbage. Læs mere i vejledning om den registreredes rettigheder på Datatilsynets hjemmeside.</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Der findes apps til fotografering, som er sikre og godkendte hos os. De er: [</a:t>
            </a:r>
            <a:r>
              <a:rPr kumimoji="0" lang="da-DK" sz="1600" b="0" i="0" u="none" strike="noStrike" kern="1200" cap="none" spc="0" normalizeH="0" baseline="0" noProof="0" dirty="0">
                <a:ln>
                  <a:noFill/>
                </a:ln>
                <a:solidFill>
                  <a:srgbClr val="FFFFFF"/>
                </a:solidFill>
                <a:effectLst/>
                <a:highlight>
                  <a:srgbClr val="D600BA"/>
                </a:highlight>
                <a:uLnTx/>
                <a:uFillTx/>
                <a:latin typeface="Calibri"/>
                <a:ea typeface="+mn-ea"/>
                <a:cs typeface="+mn-cs"/>
              </a:rPr>
              <a:t>indsæt navne på </a:t>
            </a:r>
            <a:r>
              <a:rPr kumimoji="0" lang="da-DK" sz="1600" b="0" i="0" u="none" strike="noStrike" kern="1200" cap="none" spc="0" normalizeH="0" baseline="0" noProof="0" dirty="0" err="1">
                <a:ln>
                  <a:noFill/>
                </a:ln>
                <a:solidFill>
                  <a:srgbClr val="FFFFFF"/>
                </a:solidFill>
                <a:effectLst/>
                <a:highlight>
                  <a:srgbClr val="D600BA"/>
                </a:highlight>
                <a:uLnTx/>
                <a:uFillTx/>
                <a:latin typeface="Calibri"/>
                <a:ea typeface="+mn-ea"/>
                <a:cs typeface="+mn-cs"/>
              </a:rPr>
              <a:t>apps</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93073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230523" cy="895897"/>
          </a:xfrm>
        </p:spPr>
        <p:txBody>
          <a:bodyPr/>
          <a:lstStyle/>
          <a:p>
            <a:r>
              <a:rPr lang="da-DK" sz="1785" b="0" dirty="0"/>
              <a:t>Spørgsmål 10:</a:t>
            </a:r>
            <a:r>
              <a:rPr lang="da-DK" sz="2800" dirty="0"/>
              <a:t/>
            </a:r>
            <a:br>
              <a:rPr lang="da-DK" sz="2800" dirty="0"/>
            </a:br>
            <a:r>
              <a:rPr lang="da-DK" sz="2200" dirty="0">
                <a:solidFill>
                  <a:srgbClr val="3F4CC2"/>
                </a:solidFill>
              </a:rPr>
              <a:t>Du skal indkalde en kollega/medarbejder til en jobsamtale med en mulig ny kollega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797294" y="219678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801822" y="3326381"/>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408123"/>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121579"/>
            <a:ext cx="3887568" cy="954107"/>
          </a:xfrm>
          <a:prstGeom prst="rect">
            <a:avLst/>
          </a:prstGeom>
        </p:spPr>
        <p:txBody>
          <a:bodyPr wrap="square">
            <a:spAutoFit/>
          </a:bodyPr>
          <a:lstStyle/>
          <a:p>
            <a:pPr defTabSz="519497">
              <a:defRPr/>
            </a:pPr>
            <a:r>
              <a:rPr lang="da-DK" sz="1400" dirty="0">
                <a:solidFill>
                  <a:srgbClr val="3E4AC2"/>
                </a:solidFill>
                <a:ea typeface="Work Sans" charset="0"/>
                <a:cs typeface="Work Sans" charset="0"/>
              </a:rPr>
              <a:t>Sender en privat kalenderindkaldelse med en kode for, hvilken ansøger, vi skal tale med. CV, kode mv. skal findes i en hemmelig mappe, som kun vi har adgang til.</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294607"/>
            <a:ext cx="3887568" cy="954107"/>
          </a:xfrm>
          <a:prstGeom prst="rect">
            <a:avLst/>
          </a:prstGeom>
        </p:spPr>
        <p:txBody>
          <a:bodyPr wrap="square">
            <a:spAutoFit/>
          </a:bodyPr>
          <a:lstStyle/>
          <a:p>
            <a:pPr defTabSz="519497">
              <a:defRPr/>
            </a:pPr>
            <a:r>
              <a:rPr lang="da-DK" sz="1400" dirty="0">
                <a:solidFill>
                  <a:srgbClr val="3F4CC2"/>
                </a:solidFill>
              </a:rPr>
              <a:t>Sender en privat kalenderindkaldelse kun med ansøgers fornavn. CV mv. skal opbevares i</a:t>
            </a:r>
            <a:r>
              <a:rPr lang="da-DK" sz="1400" strike="sngStrike" dirty="0">
                <a:solidFill>
                  <a:srgbClr val="FF0000"/>
                </a:solidFill>
              </a:rPr>
              <a:t> </a:t>
            </a:r>
            <a:r>
              <a:rPr lang="da-DK" sz="1400" dirty="0">
                <a:solidFill>
                  <a:srgbClr val="3F4CC2"/>
                </a:solidFill>
              </a:rPr>
              <a:t>rekrutteringssystemet, som kun relevante inviteres til.</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323208"/>
            <a:ext cx="3875301"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Sender en privat kalenderindkaldelse, hvor jeg vedhæfter ansøgerens CV og angiver navn mv. i indkaldelsen.</a:t>
            </a:r>
          </a:p>
        </p:txBody>
      </p:sp>
      <p:pic>
        <p:nvPicPr>
          <p:cNvPr id="41" name="Picture 2" descr="Gratis lagerfoto af æble, Apple, elektronik">
            <a:extLst>
              <a:ext uri="{FF2B5EF4-FFF2-40B4-BE49-F238E27FC236}">
                <a16:creationId xmlns:a16="http://schemas.microsoft.com/office/drawing/2014/main" id="{4D3AF099-F8FB-7D40-8373-84C7E4DC96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63"/>
          <a:stretch/>
        </p:blipFill>
        <p:spPr bwMode="auto">
          <a:xfrm>
            <a:off x="494064" y="2178164"/>
            <a:ext cx="4804231" cy="3005071"/>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E82F254A-6BBB-40CA-B593-2B229472457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EF87DEA6-9A21-4A70-8005-0771F0CA0777}"/>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C2D9A6C1-EE39-4111-B737-EFC848C75BBE}"/>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3787D798-449A-4387-B739-DE661011C6B8}"/>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E8F645F3-28C4-4BD8-BC04-7FDF65EB6A9B}"/>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A7B0486E-C897-44F6-8BF5-5E9CD3708FAA}"/>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DA139DA9-EBA7-4FE7-A59A-8469A39088D8}"/>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F30BCD8C-BEE4-48BD-995A-345DF72F2DB9}"/>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D9DDA366-0611-4719-8D32-E45CC70D1D2F}"/>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F995D21C-B3F5-4929-A51A-9B20B865D761}"/>
              </a:ext>
            </a:extLst>
          </p:cNvPr>
          <p:cNvSpPr/>
          <p:nvPr/>
        </p:nvSpPr>
        <p:spPr>
          <a:xfrm>
            <a:off x="8535091"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EA1FA0D0-5F2E-46C5-A737-F3D9C9101B5E}"/>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FE458C02-BC1A-4695-BB02-25BFF5DC7975}"/>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7B26CB0E-ED20-4E72-BF32-B5CEA8F6C2C1}"/>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23C0C3F0-EAAB-4EF3-9A74-29F425C4934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483D2035-B355-49EC-B7A3-724149FC482A}"/>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47877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10:</a:t>
            </a:r>
            <a:r>
              <a:rPr lang="da-DK" dirty="0">
                <a:solidFill>
                  <a:schemeClr val="bg1"/>
                </a:solidFill>
              </a:rPr>
              <a:t/>
            </a:r>
            <a:br>
              <a:rPr lang="da-DK" dirty="0">
                <a:solidFill>
                  <a:schemeClr val="bg1"/>
                </a:solidFill>
              </a:rPr>
            </a:br>
            <a:r>
              <a:rPr lang="da-DK" dirty="0">
                <a:solidFill>
                  <a:schemeClr val="bg1"/>
                </a:solidFill>
              </a:rPr>
              <a:t>Du skal indkalde en kollega/medarbejder til en jobsamtale med en mulig ny kollega </a:t>
            </a:r>
            <a:br>
              <a:rPr lang="da-DK" dirty="0">
                <a:solidFill>
                  <a:schemeClr val="bg1"/>
                </a:solidFill>
              </a:rPr>
            </a:br>
            <a:r>
              <a:rPr lang="da-DK" b="0" dirty="0">
                <a:solidFill>
                  <a:schemeClr val="bg1"/>
                </a:solidFill>
              </a:rPr>
              <a:t>– hvad gør du?</a:t>
            </a: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C</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858112" cy="2246769"/>
          </a:xfrm>
          <a:prstGeom prst="rect">
            <a:avLst/>
          </a:prstGeom>
        </p:spPr>
        <p:txBody>
          <a:bodyPr wrap="square">
            <a:spAutoFit/>
          </a:bodyPr>
          <a:lstStyle/>
          <a:p>
            <a:pPr defTabSz="519497">
              <a:defRPr/>
            </a:pPr>
            <a:r>
              <a:rPr lang="da-DK" sz="2000" b="1" dirty="0">
                <a:solidFill>
                  <a:schemeClr val="bg1"/>
                </a:solidFill>
              </a:rPr>
              <a:t>Sender en privat kalenderindkaldelse kun med ansøgers fornavn. CV mv. skal opbevares i rekrutteringssystemet, som kun relevante inviteres til.</a:t>
            </a: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a:ea typeface="+mn-ea"/>
                <a:cs typeface="+mn-cs"/>
              </a:rPr>
              <a:t>Sørg altid for at kontakte HR-afdelingen, hvis du skal være med til at ansætte nye kollegaer. De kan invitere dig til rekrutteringssystemet [</a:t>
            </a:r>
            <a:r>
              <a:rPr kumimoji="0" lang="da-DK" sz="1600" b="0" i="0" u="none" strike="noStrike" kern="1200" cap="none" spc="0" normalizeH="0" baseline="0" noProof="0" dirty="0">
                <a:ln>
                  <a:noFill/>
                </a:ln>
                <a:solidFill>
                  <a:schemeClr val="bg1"/>
                </a:solidFill>
                <a:effectLst/>
                <a:highlight>
                  <a:srgbClr val="D600BA"/>
                </a:highlight>
                <a:uLnTx/>
                <a:uFillTx/>
                <a:latin typeface="Calibri"/>
                <a:ea typeface="+mn-ea"/>
                <a:cs typeface="+mn-cs"/>
              </a:rPr>
              <a:t>indsæt navn</a:t>
            </a:r>
            <a:r>
              <a:rPr kumimoji="0" lang="da-DK" sz="1600" b="0" i="0" u="none" strike="noStrike" kern="1200" cap="none" spc="0" normalizeH="0" baseline="0" noProof="0" dirty="0">
                <a:ln>
                  <a:noFill/>
                </a:ln>
                <a:solidFill>
                  <a:schemeClr val="bg1"/>
                </a:solidFill>
                <a:effectLst/>
                <a:uLnTx/>
                <a:uFillTx/>
                <a:latin typeface="Calibri"/>
                <a:ea typeface="+mn-ea"/>
                <a:cs typeface="+mn-cs"/>
              </a:rPr>
              <a:t>], som vi altid bruger i ansættelsesforløb. Her opbevares de</a:t>
            </a:r>
            <a:r>
              <a:rPr kumimoji="0" lang="da-DK" sz="1600" b="0" i="0" u="none" strike="noStrike" kern="1200" cap="none" spc="0" normalizeH="0" noProof="0" dirty="0">
                <a:ln>
                  <a:noFill/>
                </a:ln>
                <a:solidFill>
                  <a:schemeClr val="bg1"/>
                </a:solidFill>
                <a:effectLst/>
                <a:uLnTx/>
                <a:uFillTx/>
                <a:latin typeface="Calibri"/>
                <a:ea typeface="+mn-ea"/>
                <a:cs typeface="+mn-cs"/>
              </a:rPr>
              <a:t> følsomme personoplysninger, som fx CV’er,</a:t>
            </a:r>
            <a:r>
              <a:rPr kumimoji="0" lang="da-DK" sz="1600" b="0" i="0" u="none" strike="noStrike" kern="1200" cap="none" spc="0" normalizeH="0" baseline="0" noProof="0" dirty="0">
                <a:ln>
                  <a:noFill/>
                </a:ln>
                <a:solidFill>
                  <a:schemeClr val="bg1"/>
                </a:solidFill>
                <a:effectLst/>
                <a:uLnTx/>
                <a:uFillTx/>
                <a:latin typeface="Calibri"/>
                <a:ea typeface="+mn-ea"/>
                <a:cs typeface="+mn-cs"/>
              </a:rPr>
              <a:t> nemlig sikkert. </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347983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11:</a:t>
            </a:r>
            <a:r>
              <a:rPr lang="da-DK" sz="2800" dirty="0"/>
              <a:t/>
            </a:r>
            <a:br>
              <a:rPr lang="da-DK" sz="2800" dirty="0"/>
            </a:br>
            <a:r>
              <a:rPr lang="da-DK" sz="2200" dirty="0">
                <a:solidFill>
                  <a:srgbClr val="3F4CC2"/>
                </a:solidFill>
              </a:rPr>
              <a:t>Internetforbindelsen driller, hvilket gør det svært at </a:t>
            </a:r>
            <a:r>
              <a:rPr lang="da-DK" sz="2200" dirty="0">
                <a:solidFill>
                  <a:srgbClr val="3E4AC2"/>
                </a:solidFill>
              </a:rPr>
              <a:t>arbejde online. Du skal arbejde med nogle fortrolige filer </a:t>
            </a:r>
            <a:r>
              <a:rPr lang="da-DK" sz="2200" b="0" dirty="0">
                <a:solidFill>
                  <a:srgbClr val="3E4AC2"/>
                </a:solidFill>
              </a:rPr>
              <a:t>– hvad gør du? </a:t>
            </a:r>
            <a:r>
              <a:rPr lang="da-DK" dirty="0">
                <a:solidFill>
                  <a:srgbClr val="3E4AC2"/>
                </a:solidFill>
              </a:rPr>
              <a:t/>
            </a:r>
            <a:br>
              <a:rPr lang="da-DK" dirty="0">
                <a:solidFill>
                  <a:srgbClr val="3E4AC2"/>
                </a:solidFill>
              </a:rPr>
            </a:br>
            <a:endParaRPr lang="da-DK" sz="1800" b="0" dirty="0">
              <a:solidFill>
                <a:srgbClr val="3E4AC2"/>
              </a:solidFill>
            </a:endParaRPr>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4334"/>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218398"/>
            <a:ext cx="3581749"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Henter de filer jeg skal bruge ned lokalt og arbejder videre. Senere uploader jeg filerne igen og sletter dem fra min computer.</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619778"/>
            <a:ext cx="3860226" cy="307777"/>
          </a:xfrm>
          <a:prstGeom prst="rect">
            <a:avLst/>
          </a:prstGeom>
        </p:spPr>
        <p:txBody>
          <a:bodyPr wrap="square">
            <a:spAutoFit/>
          </a:bodyPr>
          <a:lstStyle/>
          <a:p>
            <a:pPr defTabSz="519497">
              <a:defRPr/>
            </a:pPr>
            <a:r>
              <a:rPr lang="da-DK" sz="1400" dirty="0">
                <a:solidFill>
                  <a:srgbClr val="3F4CC2"/>
                </a:solidFill>
              </a:rPr>
              <a:t>Indstiller </a:t>
            </a:r>
            <a:r>
              <a:rPr lang="da-DK" sz="1400" dirty="0" smtClean="0">
                <a:solidFill>
                  <a:srgbClr val="3F4CC2"/>
                </a:solidFill>
              </a:rPr>
              <a:t>arbejdet, </a:t>
            </a:r>
            <a:r>
              <a:rPr lang="da-DK" sz="1400" dirty="0">
                <a:solidFill>
                  <a:srgbClr val="3F4CC2"/>
                </a:solidFill>
              </a:rPr>
              <a:t>til alt er oppe at køre igen.</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426932"/>
            <a:ext cx="3263441"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Opretter et </a:t>
            </a:r>
            <a:r>
              <a:rPr lang="da-DK" sz="1400" dirty="0" err="1">
                <a:solidFill>
                  <a:srgbClr val="3F4CC2"/>
                </a:solidFill>
                <a:ea typeface="Work Sans" charset="0"/>
                <a:cs typeface="Work Sans" charset="0"/>
              </a:rPr>
              <a:t>hotspot</a:t>
            </a:r>
            <a:r>
              <a:rPr lang="da-DK" sz="1400" dirty="0">
                <a:solidFill>
                  <a:srgbClr val="3F4CC2"/>
                </a:solidFill>
                <a:ea typeface="Work Sans" charset="0"/>
                <a:cs typeface="Work Sans" charset="0"/>
              </a:rPr>
              <a:t> </a:t>
            </a:r>
            <a:r>
              <a:rPr lang="da-DK" sz="1400" dirty="0" smtClean="0">
                <a:solidFill>
                  <a:srgbClr val="3F4CC2"/>
                </a:solidFill>
                <a:ea typeface="Work Sans" charset="0"/>
                <a:cs typeface="Work Sans" charset="0"/>
              </a:rPr>
              <a:t>med min telefon og </a:t>
            </a:r>
            <a:r>
              <a:rPr lang="da-DK" sz="1400" dirty="0">
                <a:solidFill>
                  <a:srgbClr val="3F4CC2"/>
                </a:solidFill>
                <a:ea typeface="Work Sans" charset="0"/>
                <a:cs typeface="Work Sans" charset="0"/>
              </a:rPr>
              <a:t>arbejder via det.</a:t>
            </a:r>
          </a:p>
        </p:txBody>
      </p:sp>
      <p:pic>
        <p:nvPicPr>
          <p:cNvPr id="41" name="Picture 2" descr="Gratis lagerfoto af ansigtsudtryk, arbejde, arbejder">
            <a:extLst>
              <a:ext uri="{FF2B5EF4-FFF2-40B4-BE49-F238E27FC236}">
                <a16:creationId xmlns:a16="http://schemas.microsoft.com/office/drawing/2014/main" id="{FE571095-5AAD-D349-80CF-7CE88F3CCF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9" b="6916"/>
          <a:stretch/>
        </p:blipFill>
        <p:spPr bwMode="auto">
          <a:xfrm>
            <a:off x="486116" y="2178163"/>
            <a:ext cx="4824586" cy="3005072"/>
          </a:xfrm>
          <a:prstGeom prst="rect">
            <a:avLst/>
          </a:prstGeom>
          <a:noFill/>
          <a:extLst>
            <a:ext uri="{909E8E84-426E-40DD-AFC4-6F175D3DCCD1}">
              <a14:hiddenFill xmlns:a14="http://schemas.microsoft.com/office/drawing/2010/main">
                <a:solidFill>
                  <a:srgbClr val="FFFFFF"/>
                </a:solidFill>
              </a14:hiddenFill>
            </a:ext>
          </a:extLst>
        </p:spPr>
      </p:pic>
      <p:sp>
        <p:nvSpPr>
          <p:cNvPr id="42" name="Rektangel 41">
            <a:extLst>
              <a:ext uri="{FF2B5EF4-FFF2-40B4-BE49-F238E27FC236}">
                <a16:creationId xmlns:a16="http://schemas.microsoft.com/office/drawing/2014/main" id="{1CD0A6C1-8B75-41FA-9840-A438BE234598}"/>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D029637F-877C-49FD-9DE2-1DFD398A9CEF}"/>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4" name="Rektangel 43">
            <a:extLst>
              <a:ext uri="{FF2B5EF4-FFF2-40B4-BE49-F238E27FC236}">
                <a16:creationId xmlns:a16="http://schemas.microsoft.com/office/drawing/2014/main" id="{05277472-3744-424C-AD4B-C2805A6C7DF6}"/>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5" name="Rektangel 44">
            <a:extLst>
              <a:ext uri="{FF2B5EF4-FFF2-40B4-BE49-F238E27FC236}">
                <a16:creationId xmlns:a16="http://schemas.microsoft.com/office/drawing/2014/main" id="{4063D895-319B-481E-9096-F8DBF5831C94}"/>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20866657-E732-44C3-A47F-28A9D566429B}"/>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A1D3A43D-240F-45C9-854D-BA04A9A8514A}"/>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6BA57ACB-7D0B-4483-AB8B-804269673F88}"/>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0518CC11-10FA-4AB3-BC5E-AF541FE2E099}"/>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70134298-36D4-4701-9658-A4F85FE1BA57}"/>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851945E9-0F99-49D6-9898-2FBE0AE62627}"/>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74A5AFD1-8411-45A0-8E4C-C01546DB5508}"/>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E3103867-82B3-4A92-9134-941099BE07F0}"/>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0737C5E0-18AC-4B74-9567-6AB82713D41B}"/>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29" name="Rektangel 28">
            <a:extLst>
              <a:ext uri="{FF2B5EF4-FFF2-40B4-BE49-F238E27FC236}">
                <a16:creationId xmlns:a16="http://schemas.microsoft.com/office/drawing/2014/main" id="{4FCAE5D2-2E86-497E-827A-408B54076E3B}"/>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15BD10D6-CF9E-4A71-92AE-2F19D5C47BDB}"/>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82587CF5-C7F8-42FD-8C57-CA3F31585C53}"/>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8A4FF597-4673-403F-B010-20D65E7DBD1B}"/>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DCEADBD6-471A-48F7-9426-500B771C5415}"/>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3274EF75-9460-4B28-8441-BE79C85BA666}"/>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8DFBE5B2-8611-4CBA-BD5B-5D314D277599}"/>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FA0C3902-BAFD-41F2-8AF0-682E90C31A66}"/>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3A90434F-AE4B-4961-85DB-4AC4A5090E46}"/>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FF12F06B-810A-41BC-9770-78E342A6DA81}"/>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D8670CC7-D6FC-4DE8-854E-2E99FD1697E4}"/>
              </a:ext>
            </a:extLst>
          </p:cNvPr>
          <p:cNvSpPr/>
          <p:nvPr/>
        </p:nvSpPr>
        <p:spPr>
          <a:xfrm>
            <a:off x="885159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E1412226-B7BC-480B-9846-9C4431202B83}"/>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5D6EE24-4F57-4D6B-B249-5FB4F3CFD4BD}"/>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09445912-CB1B-401D-A045-6C51E0246A2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8E5D9F53-91CE-4540-B216-E3346BD59F26}"/>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81063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11:</a:t>
            </a:r>
            <a:r>
              <a:rPr lang="da-DK" dirty="0">
                <a:solidFill>
                  <a:schemeClr val="bg1"/>
                </a:solidFill>
              </a:rPr>
              <a:t/>
            </a:r>
            <a:br>
              <a:rPr lang="da-DK" dirty="0">
                <a:solidFill>
                  <a:schemeClr val="bg1"/>
                </a:solidFill>
              </a:rPr>
            </a:br>
            <a:r>
              <a:rPr lang="da-DK" dirty="0">
                <a:solidFill>
                  <a:schemeClr val="bg1"/>
                </a:solidFill>
              </a:rPr>
              <a:t>Internetforbindelsen driller, hvilket gør det svært at arbejde online. Du skal arbejde med nogle fortrolige filer </a:t>
            </a:r>
            <a:r>
              <a:rPr lang="da-DK"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B</a:t>
            </a: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858112" cy="2246769"/>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Opretter et </a:t>
            </a:r>
            <a:r>
              <a:rPr lang="da-DK" sz="2000" b="1" dirty="0" err="1">
                <a:solidFill>
                  <a:schemeClr val="bg1"/>
                </a:solidFill>
                <a:latin typeface="Arial" panose="020B0604020202020204" pitchFamily="34" charset="0"/>
                <a:ea typeface="Work Sans" charset="0"/>
                <a:cs typeface="Arial" panose="020B0604020202020204" pitchFamily="34" charset="0"/>
              </a:rPr>
              <a:t>hotspot</a:t>
            </a:r>
            <a:r>
              <a:rPr lang="da-DK" sz="2000" b="1" dirty="0">
                <a:solidFill>
                  <a:schemeClr val="bg1"/>
                </a:solidFill>
                <a:latin typeface="Arial" panose="020B0604020202020204" pitchFamily="34" charset="0"/>
                <a:ea typeface="Work Sans" charset="0"/>
                <a:cs typeface="Arial" panose="020B0604020202020204" pitchFamily="34" charset="0"/>
              </a:rPr>
              <a:t> </a:t>
            </a:r>
            <a:r>
              <a:rPr lang="da-DK" sz="2000" b="1" dirty="0" smtClean="0">
                <a:solidFill>
                  <a:schemeClr val="bg1"/>
                </a:solidFill>
                <a:latin typeface="Arial" panose="020B0604020202020204" pitchFamily="34" charset="0"/>
                <a:ea typeface="Work Sans" charset="0"/>
                <a:cs typeface="Arial" panose="020B0604020202020204" pitchFamily="34" charset="0"/>
              </a:rPr>
              <a:t>med </a:t>
            </a:r>
            <a:r>
              <a:rPr lang="da-DK" sz="2000" b="1" dirty="0">
                <a:solidFill>
                  <a:schemeClr val="bg1"/>
                </a:solidFill>
                <a:latin typeface="Arial" panose="020B0604020202020204" pitchFamily="34" charset="0"/>
                <a:ea typeface="Work Sans" charset="0"/>
                <a:cs typeface="Arial" panose="020B0604020202020204" pitchFamily="34" charset="0"/>
              </a:rPr>
              <a:t>min </a:t>
            </a:r>
            <a:r>
              <a:rPr lang="da-DK" sz="2000" b="1" dirty="0" smtClean="0">
                <a:solidFill>
                  <a:schemeClr val="bg1"/>
                </a:solidFill>
                <a:latin typeface="Arial" panose="020B0604020202020204" pitchFamily="34" charset="0"/>
                <a:ea typeface="Work Sans" charset="0"/>
                <a:cs typeface="Arial" panose="020B0604020202020204" pitchFamily="34" charset="0"/>
              </a:rPr>
              <a:t>telefon </a:t>
            </a:r>
            <a:r>
              <a:rPr lang="da-DK" sz="2000" b="1" dirty="0">
                <a:solidFill>
                  <a:schemeClr val="bg1"/>
                </a:solidFill>
                <a:latin typeface="Arial" panose="020B0604020202020204" pitchFamily="34" charset="0"/>
                <a:ea typeface="Work Sans" charset="0"/>
                <a:cs typeface="Arial" panose="020B0604020202020204" pitchFamily="34" charset="0"/>
              </a:rPr>
              <a:t>og arbejder via 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må gerne arbejde via en telefons </a:t>
            </a:r>
            <a:r>
              <a:rPr kumimoji="0" lang="da-DK" sz="1600" b="0" i="0" u="none" strike="noStrike" kern="1200" cap="none" spc="0" normalizeH="0" baseline="0" noProof="0" dirty="0" err="1" smtClean="0">
                <a:ln>
                  <a:noFill/>
                </a:ln>
                <a:solidFill>
                  <a:srgbClr val="FFFFFF"/>
                </a:solidFill>
                <a:effectLst/>
                <a:uLnTx/>
                <a:uFillTx/>
                <a:latin typeface="Calibri"/>
                <a:ea typeface="+mn-ea"/>
                <a:cs typeface="+mn-cs"/>
              </a:rPr>
              <a:t>hotspot</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 </a:t>
            </a:r>
            <a:r>
              <a:rPr kumimoji="0" lang="da-DK" sz="1600" b="0" i="0" u="none" strike="noStrike" kern="1200" cap="none" spc="0" normalizeH="0" baseline="0" noProof="0" dirty="0">
                <a:ln>
                  <a:noFill/>
                </a:ln>
                <a:solidFill>
                  <a:srgbClr val="FFFFFF"/>
                </a:solidFill>
                <a:effectLst/>
                <a:uLnTx/>
                <a:uFillTx/>
                <a:latin typeface="Calibri"/>
                <a:ea typeface="+mn-ea"/>
                <a:cs typeface="+mn-cs"/>
              </a:rPr>
              <a:t>– arbejdspladsens </a:t>
            </a:r>
            <a:r>
              <a:rPr lang="da-DK" sz="1600" dirty="0">
                <a:solidFill>
                  <a:srgbClr val="FFFFFF"/>
                </a:solidFill>
                <a:latin typeface="Calibri"/>
              </a:rPr>
              <a:t>computere kræver nemlig altid, at du logger på via VPN (virtual private </a:t>
            </a:r>
            <a:r>
              <a:rPr lang="da-DK" sz="1600" dirty="0" err="1">
                <a:solidFill>
                  <a:srgbClr val="FFFFFF"/>
                </a:solidFill>
                <a:latin typeface="Calibri"/>
              </a:rPr>
              <a:t>network</a:t>
            </a:r>
            <a:r>
              <a:rPr lang="da-DK" sz="1600" dirty="0" smtClean="0">
                <a:solidFill>
                  <a:srgbClr val="FFFFFF"/>
                </a:solidFill>
                <a:latin typeface="Calibri"/>
              </a:rPr>
              <a:t>).</a:t>
            </a:r>
            <a:endParaRPr lang="da-DK" sz="1600" dirty="0">
              <a:solidFill>
                <a:srgbClr val="FFFFFF"/>
              </a:solidFill>
              <a:latin typeface="Calibri"/>
            </a:endParaRP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a:p>
            <a:pPr marL="285750" indent="-285750">
              <a:buFont typeface="Arial" panose="020B0604020202020204" pitchFamily="34" charset="0"/>
              <a:buChar char="•"/>
            </a:pPr>
            <a:r>
              <a:rPr kumimoji="0" lang="da-DK" sz="1600" b="0" i="0" u="none" strike="noStrike" kern="1200" cap="none" spc="0" normalizeH="0" baseline="0" noProof="0" dirty="0">
                <a:ln>
                  <a:noFill/>
                </a:ln>
                <a:solidFill>
                  <a:schemeClr val="bg1"/>
                </a:solidFill>
                <a:effectLst/>
                <a:uLnTx/>
                <a:uFillTx/>
                <a:ea typeface="+mn-ea"/>
                <a:cs typeface="+mn-cs"/>
              </a:rPr>
              <a:t>Du må </a:t>
            </a:r>
            <a:r>
              <a:rPr kumimoji="0" lang="da-DK" sz="1600" b="0" u="none" strike="noStrike" kern="1200" cap="none" spc="0" normalizeH="0" baseline="0" noProof="0" dirty="0">
                <a:ln>
                  <a:noFill/>
                </a:ln>
                <a:solidFill>
                  <a:schemeClr val="bg1"/>
                </a:solidFill>
                <a:effectLst/>
                <a:uLnTx/>
                <a:uFillTx/>
                <a:ea typeface="+mn-ea"/>
                <a:cs typeface="+mn-cs"/>
              </a:rPr>
              <a:t>aldrig </a:t>
            </a:r>
            <a:r>
              <a:rPr kumimoji="0" lang="da-DK" sz="1600" b="0" u="none" strike="noStrike" kern="1200" cap="none" spc="0" normalizeH="0" baseline="0" noProof="0" dirty="0" smtClean="0">
                <a:ln>
                  <a:noFill/>
                </a:ln>
                <a:solidFill>
                  <a:schemeClr val="bg1"/>
                </a:solidFill>
                <a:effectLst/>
                <a:uLnTx/>
                <a:uFillTx/>
                <a:ea typeface="+mn-ea"/>
                <a:cs typeface="+mn-cs"/>
              </a:rPr>
              <a:t>downloade </a:t>
            </a:r>
            <a:r>
              <a:rPr lang="da-DK" sz="1600" dirty="0" smtClean="0">
                <a:solidFill>
                  <a:schemeClr val="bg1"/>
                </a:solidFill>
              </a:rPr>
              <a:t>filer, </a:t>
            </a:r>
            <a:r>
              <a:rPr lang="da-DK" sz="1600" dirty="0">
                <a:solidFill>
                  <a:schemeClr val="bg1"/>
                </a:solidFill>
              </a:rPr>
              <a:t>der indeholder følsomme eller fortrolige </a:t>
            </a:r>
            <a:r>
              <a:rPr lang="da-DK" sz="1600" dirty="0" smtClean="0">
                <a:solidFill>
                  <a:schemeClr val="bg1"/>
                </a:solidFill>
              </a:rPr>
              <a:t>oplysninger, og gemme dem på din private computer.</a:t>
            </a:r>
            <a:endParaRPr lang="da-DK" sz="1600" dirty="0">
              <a:solidFill>
                <a:schemeClr val="bg1"/>
              </a:solidFill>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63056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12:</a:t>
            </a:r>
            <a:r>
              <a:rPr lang="da-DK" sz="2800" dirty="0"/>
              <a:t/>
            </a:r>
            <a:br>
              <a:rPr lang="da-DK" sz="2800" dirty="0"/>
            </a:br>
            <a:r>
              <a:rPr lang="da-DK" sz="2200" dirty="0">
                <a:solidFill>
                  <a:srgbClr val="3F4CC2"/>
                </a:solidFill>
              </a:rPr>
              <a:t>Du skal lave lange, sikre kodeord til dine forskellige logins, men </a:t>
            </a:r>
            <a:r>
              <a:rPr lang="da-DK" sz="2200" dirty="0" smtClean="0">
                <a:solidFill>
                  <a:srgbClr val="3F4CC2"/>
                </a:solidFill>
              </a:rPr>
              <a:t>ved, du </a:t>
            </a:r>
            <a:r>
              <a:rPr lang="da-DK" sz="2200" dirty="0">
                <a:solidFill>
                  <a:srgbClr val="3F4CC2"/>
                </a:solidFill>
              </a:rPr>
              <a:t>får svært ved at huske dem alle</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0944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399656"/>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3417169"/>
            <a:ext cx="3887568"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Laver et system for mine sikre passwords, så de kun varierer en smule fra hinanden (fx med et tal).</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420624"/>
            <a:ext cx="3860226" cy="523220"/>
          </a:xfrm>
          <a:prstGeom prst="rect">
            <a:avLst/>
          </a:prstGeom>
        </p:spPr>
        <p:txBody>
          <a:bodyPr wrap="square">
            <a:spAutoFit/>
          </a:bodyPr>
          <a:lstStyle/>
          <a:p>
            <a:pPr defTabSz="519497">
              <a:defRPr/>
            </a:pPr>
            <a:r>
              <a:rPr lang="da-DK" sz="1400" dirty="0">
                <a:solidFill>
                  <a:srgbClr val="3F4CC2"/>
                </a:solidFill>
              </a:rPr>
              <a:t>Finder </a:t>
            </a:r>
            <a:r>
              <a:rPr lang="da-DK" sz="1400" dirty="0" smtClean="0">
                <a:solidFill>
                  <a:srgbClr val="3F4CC2"/>
                </a:solidFill>
              </a:rPr>
              <a:t>en passwordmanager online</a:t>
            </a:r>
            <a:r>
              <a:rPr lang="da-DK" sz="1400" dirty="0">
                <a:solidFill>
                  <a:srgbClr val="3F4CC2"/>
                </a:solidFill>
              </a:rPr>
              <a:t>, </a:t>
            </a:r>
            <a:r>
              <a:rPr lang="da-DK" sz="1400" dirty="0" smtClean="0">
                <a:solidFill>
                  <a:srgbClr val="3F4CC2"/>
                </a:solidFill>
              </a:rPr>
              <a:t>der kan huske mine passwords for mig.</a:t>
            </a:r>
            <a:endParaRPr lang="da-DK" sz="1400" dirty="0">
              <a:solidFill>
                <a:srgbClr val="3F4CC2"/>
              </a:solidFill>
            </a:endParaRPr>
          </a:p>
        </p:txBody>
      </p:sp>
      <p:sp>
        <p:nvSpPr>
          <p:cNvPr id="28" name="Rektangel 27">
            <a:extLst>
              <a:ext uri="{FF2B5EF4-FFF2-40B4-BE49-F238E27FC236}">
                <a16:creationId xmlns:a16="http://schemas.microsoft.com/office/drawing/2014/main" id="{F0E3E0BD-354D-4994-9107-C1A0346101A7}"/>
              </a:ext>
            </a:extLst>
          </p:cNvPr>
          <p:cNvSpPr/>
          <p:nvPr/>
        </p:nvSpPr>
        <p:spPr>
          <a:xfrm>
            <a:off x="6538932" y="2395294"/>
            <a:ext cx="2899146" cy="30777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Lærer en </a:t>
            </a:r>
            <a:r>
              <a:rPr lang="da-DK" sz="1400" dirty="0" smtClean="0">
                <a:solidFill>
                  <a:srgbClr val="3F4CC2"/>
                </a:solidFill>
                <a:ea typeface="Work Sans" charset="0"/>
                <a:cs typeface="Work Sans" charset="0"/>
              </a:rPr>
              <a:t>husketeknik til kodeord.</a:t>
            </a:r>
            <a:endParaRPr lang="da-DK" sz="1400" dirty="0">
              <a:solidFill>
                <a:srgbClr val="3F4CC2"/>
              </a:solidFill>
              <a:ea typeface="Work Sans" charset="0"/>
              <a:cs typeface="Work Sans" charset="0"/>
            </a:endParaRPr>
          </a:p>
        </p:txBody>
      </p:sp>
      <p:pic>
        <p:nvPicPr>
          <p:cNvPr id="41" name="Picture 2" descr="Gratis lagerfoto af ansigtsbehåring, ansigtsudtryk, arbejder">
            <a:extLst>
              <a:ext uri="{FF2B5EF4-FFF2-40B4-BE49-F238E27FC236}">
                <a16:creationId xmlns:a16="http://schemas.microsoft.com/office/drawing/2014/main" id="{1161F021-D962-E343-BFBC-3C9FCB28C1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2" b="5618"/>
          <a:stretch/>
        </p:blipFill>
        <p:spPr bwMode="auto">
          <a:xfrm>
            <a:off x="486117" y="2178163"/>
            <a:ext cx="4812180" cy="3005072"/>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3E562DD3-E6A8-42E2-977E-7C29EEEC843A}"/>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14EAD243-A327-428A-815C-42304750186E}"/>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AC501236-C52A-45E2-940D-F0CC05456891}"/>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3608A7A0-0EFC-4150-96EA-1A6DEE0FA0D7}"/>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A5E572D-32D6-4B2E-A218-ACD3AFDB76A0}"/>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14EF11CF-1C6F-4702-8C0A-4C951225B4AF}"/>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D58C432B-EEAA-4BC6-A230-4BDD796330C5}"/>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442E55C6-31E2-4AD6-A6F7-D01D4DEAECCF}"/>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F52F7F27-A057-4D9A-8DE8-9282079F1129}"/>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98B43874-CD4B-48E8-923A-2A495681D124}"/>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7A591EB6-A39E-47C8-80CF-7CA240EAF8DE}"/>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AEBA5C3B-4212-4654-B4DA-EBC0A35F2A4A}"/>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518F1E6-93E1-49B5-B1AE-8A661B032FA7}"/>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B8D554BD-C48F-43BB-BC23-B1B5BACB396C}"/>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3C40D1BE-7A91-420C-9EA6-3D0DE9820282}"/>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65223DFB-D22A-4C66-A5BF-E8E601348CAE}"/>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A0957213-9BAC-404C-94FD-2614AB61C9B4}"/>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A04FB175-B884-46DD-B81D-9E940B14FA05}"/>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CFA5429B-CCBF-4A6F-9757-A488AA8BBAE8}"/>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69535624-9D80-4E10-9B93-C8FE807700A4}"/>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D33AD914-4F09-4567-8084-6031E4F6464F}"/>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22B3A5DA-823F-403F-B173-6635C8DEFAFF}"/>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E1BD9E81-1B53-4B9A-918B-4C34165682B6}"/>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5812A071-C8CF-4AC7-9F4B-8607F46D7EC2}"/>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129C778D-E751-4626-837E-595796C4671C}"/>
              </a:ext>
            </a:extLst>
          </p:cNvPr>
          <p:cNvSpPr/>
          <p:nvPr/>
        </p:nvSpPr>
        <p:spPr>
          <a:xfrm>
            <a:off x="916810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5DC6E0F7-1301-493E-82D3-981B1B6A1713}"/>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2FCD087E-7DCD-448D-BF91-DD881931441E}"/>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2854CD2D-610D-49B9-89B2-5E5BA6785228}"/>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2106087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12:</a:t>
            </a:r>
            <a:r>
              <a:rPr lang="da-DK" dirty="0">
                <a:solidFill>
                  <a:schemeClr val="bg1"/>
                </a:solidFill>
              </a:rPr>
              <a:t/>
            </a:r>
            <a:br>
              <a:rPr lang="da-DK" dirty="0">
                <a:solidFill>
                  <a:schemeClr val="bg1"/>
                </a:solidFill>
              </a:rPr>
            </a:br>
            <a:r>
              <a:rPr lang="da-DK" dirty="0">
                <a:solidFill>
                  <a:schemeClr val="bg1"/>
                </a:solidFill>
              </a:rPr>
              <a:t>Du skal lave lange, sikre kodeord til dine forskellige logins, men </a:t>
            </a:r>
            <a:r>
              <a:rPr lang="da-DK" dirty="0" smtClean="0">
                <a:solidFill>
                  <a:schemeClr val="bg1"/>
                </a:solidFill>
              </a:rPr>
              <a:t>ved, du </a:t>
            </a:r>
            <a:r>
              <a:rPr lang="da-DK" dirty="0">
                <a:solidFill>
                  <a:schemeClr val="bg1"/>
                </a:solidFill>
              </a:rPr>
              <a:t>får svært ved at huske dem alle </a:t>
            </a:r>
            <a:r>
              <a:rPr lang="da-DK" b="0" dirty="0">
                <a:solidFill>
                  <a:schemeClr val="bg1"/>
                </a:solidFill>
              </a:rPr>
              <a:t>– hvad gør du? </a:t>
            </a: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858112" cy="3908762"/>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Lærer en </a:t>
            </a:r>
            <a:r>
              <a:rPr lang="da-DK" sz="2000" b="1" dirty="0" smtClean="0">
                <a:solidFill>
                  <a:schemeClr val="bg1"/>
                </a:solidFill>
                <a:latin typeface="Arial" panose="020B0604020202020204" pitchFamily="34" charset="0"/>
                <a:ea typeface="Work Sans" charset="0"/>
                <a:cs typeface="Arial" panose="020B0604020202020204" pitchFamily="34" charset="0"/>
              </a:rPr>
              <a:t>password husketeknik</a:t>
            </a:r>
            <a:endParaRPr lang="da-DK" sz="2000" b="1" dirty="0">
              <a:solidFill>
                <a:schemeClr val="bg1"/>
              </a:solidFill>
              <a:latin typeface="Arial" panose="020B0604020202020204" pitchFamily="34" charset="0"/>
              <a:ea typeface="Work Sans"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da-DK" sz="1600" dirty="0">
                <a:solidFill>
                  <a:srgbClr val="FFFFFF"/>
                </a:solidFill>
              </a:rPr>
              <a:t>Du må ikke finde en ”tilfældig” passwordmanager online til dine arbejdspasswords. Men du må gerne bruge </a:t>
            </a:r>
            <a:r>
              <a:rPr lang="da-DK" sz="1600" dirty="0" smtClean="0">
                <a:solidFill>
                  <a:srgbClr val="FFFFFF"/>
                </a:solidFill>
              </a:rPr>
              <a:t>din organisations </a:t>
            </a:r>
            <a:r>
              <a:rPr lang="da-DK" sz="1600" dirty="0">
                <a:solidFill>
                  <a:srgbClr val="FFFFFF"/>
                </a:solidFill>
              </a:rPr>
              <a:t>egen passwordmanager. Den hedder [</a:t>
            </a:r>
            <a:r>
              <a:rPr lang="da-DK" sz="1600" dirty="0">
                <a:solidFill>
                  <a:srgbClr val="FFFFFF"/>
                </a:solidFill>
                <a:highlight>
                  <a:srgbClr val="D600BA"/>
                </a:highlight>
              </a:rPr>
              <a:t>indsæt </a:t>
            </a:r>
            <a:r>
              <a:rPr lang="da-DK" sz="1600" dirty="0" smtClean="0">
                <a:solidFill>
                  <a:srgbClr val="FFFFFF"/>
                </a:solidFill>
                <a:highlight>
                  <a:srgbClr val="D600BA"/>
                </a:highlight>
              </a:rPr>
              <a:t>navn</a:t>
            </a:r>
            <a:r>
              <a:rPr lang="da-DK" sz="1600" dirty="0" smtClean="0">
                <a:solidFill>
                  <a:srgbClr val="FFFFFF"/>
                </a:solidFill>
              </a:rPr>
              <a:t>].</a:t>
            </a:r>
          </a:p>
          <a:p>
            <a:pPr marL="285750" indent="-285750">
              <a:buFont typeface="Arial" panose="020B0604020202020204" pitchFamily="34" charset="0"/>
              <a:buChar char="•"/>
              <a:defRPr/>
            </a:pPr>
            <a:endParaRPr lang="da-DK" sz="1600" dirty="0">
              <a:solidFill>
                <a:srgbClr val="FFFFFF"/>
              </a:solidFill>
            </a:endParaRPr>
          </a:p>
          <a:p>
            <a:pPr marL="285750" indent="-285750">
              <a:buFont typeface="Arial" panose="020B0604020202020204" pitchFamily="34" charset="0"/>
              <a:buChar char="•"/>
              <a:defRPr/>
            </a:pPr>
            <a:r>
              <a:rPr lang="da-DK" sz="1600" dirty="0" smtClean="0">
                <a:solidFill>
                  <a:srgbClr val="FFFFFF"/>
                </a:solidFill>
              </a:rPr>
              <a:t>Husk, at antallet af tegn er vigtigere end kompleksiteten. CFCS anbefaler minimum 15 tegn.</a:t>
            </a:r>
            <a:endParaRPr lang="da-DK" sz="1600" dirty="0">
              <a:solidFill>
                <a:srgbClr val="FFFFFF"/>
              </a:solidFill>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smtClean="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Små </a:t>
            </a:r>
            <a:r>
              <a:rPr kumimoji="0" lang="da-DK" sz="1600" b="0" i="0" u="none" strike="noStrike" kern="1200" cap="none" spc="0" normalizeH="0" baseline="0" noProof="0" dirty="0">
                <a:ln>
                  <a:noFill/>
                </a:ln>
                <a:solidFill>
                  <a:srgbClr val="FFFFFF"/>
                </a:solidFill>
                <a:effectLst/>
                <a:uLnTx/>
                <a:uFillTx/>
                <a:latin typeface="Calibri"/>
                <a:ea typeface="+mn-ea"/>
                <a:cs typeface="+mn-cs"/>
              </a:rPr>
              <a:t>variationer mellem passwords er sjældent nok.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Der </a:t>
            </a:r>
            <a:r>
              <a:rPr kumimoji="0" lang="da-DK" sz="1600" b="0" i="0" u="none" strike="noStrike" kern="1200" cap="none" spc="0" normalizeH="0" baseline="0" noProof="0" dirty="0">
                <a:ln>
                  <a:noFill/>
                </a:ln>
                <a:solidFill>
                  <a:srgbClr val="FFFFFF"/>
                </a:solidFill>
                <a:effectLst/>
                <a:uLnTx/>
                <a:uFillTx/>
                <a:latin typeface="Calibri"/>
                <a:ea typeface="+mn-ea"/>
                <a:cs typeface="+mn-cs"/>
              </a:rPr>
              <a:t>findes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til gengæld en </a:t>
            </a:r>
            <a:r>
              <a:rPr kumimoji="0" lang="da-DK" sz="1600" b="0" i="0" u="none" strike="noStrike" kern="1200" cap="none" spc="0" normalizeH="0" baseline="0" noProof="0" dirty="0">
                <a:ln>
                  <a:noFill/>
                </a:ln>
                <a:solidFill>
                  <a:srgbClr val="FFFFFF"/>
                </a:solidFill>
                <a:effectLst/>
                <a:uLnTx/>
                <a:uFillTx/>
                <a:latin typeface="Calibri"/>
                <a:ea typeface="+mn-ea"/>
                <a:cs typeface="+mn-cs"/>
              </a:rPr>
              <a:t>række gode tricks til at huske lange, sikre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kodeord. Du </a:t>
            </a:r>
            <a:r>
              <a:rPr kumimoji="0" lang="da-DK" sz="1600" b="0" i="0" u="none" strike="noStrike" kern="1200" cap="none" spc="0" normalizeH="0" baseline="0" noProof="0" dirty="0">
                <a:ln>
                  <a:noFill/>
                </a:ln>
                <a:solidFill>
                  <a:srgbClr val="FFFFFF"/>
                </a:solidFill>
                <a:effectLst/>
                <a:uLnTx/>
                <a:uFillTx/>
                <a:latin typeface="Calibri"/>
                <a:ea typeface="+mn-ea"/>
                <a:cs typeface="+mn-cs"/>
              </a:rPr>
              <a:t>kan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fx</a:t>
            </a:r>
            <a:r>
              <a:rPr kumimoji="0" lang="da-DK" sz="1600" b="0" i="0" u="none" strike="noStrike" kern="1200" cap="none" spc="0" normalizeH="0" noProof="0" dirty="0" smtClean="0">
                <a:ln>
                  <a:noFill/>
                </a:ln>
                <a:solidFill>
                  <a:srgbClr val="FFFFFF"/>
                </a:solidFill>
                <a:effectLst/>
                <a:uLnTx/>
                <a:uFillTx/>
                <a:latin typeface="Calibri"/>
                <a:ea typeface="+mn-ea"/>
                <a:cs typeface="+mn-cs"/>
              </a:rPr>
              <a:t> lave lange sætninger:</a:t>
            </a:r>
            <a:endParaRPr lang="da-DK" sz="1600" dirty="0" smtClean="0">
              <a:solidFill>
                <a:srgbClr val="FFFFFF"/>
              </a:solidFill>
              <a:latin typeface="Calibri"/>
            </a:endParaRPr>
          </a:p>
          <a:p>
            <a:pPr marL="545522" lvl="1" indent="-285750">
              <a:buFont typeface="Arial" panose="020B0604020202020204" pitchFamily="34" charset="0"/>
              <a:buChar char="•"/>
            </a:pPr>
            <a:r>
              <a:rPr lang="da-DK" sz="1600" dirty="0" smtClean="0">
                <a:solidFill>
                  <a:srgbClr val="FFFFFF"/>
                </a:solidFill>
                <a:latin typeface="Calibri"/>
              </a:rPr>
              <a:t>[</a:t>
            </a:r>
            <a:r>
              <a:rPr lang="da-DK" sz="1600" dirty="0" smtClean="0">
                <a:solidFill>
                  <a:srgbClr val="FFFFFF"/>
                </a:solidFill>
                <a:highlight>
                  <a:srgbClr val="D600BA"/>
                </a:highlight>
                <a:latin typeface="Calibri"/>
              </a:rPr>
              <a:t>JegFylder40I2024</a:t>
            </a:r>
            <a:r>
              <a:rPr lang="da-DK" sz="1600" dirty="0" smtClean="0">
                <a:solidFill>
                  <a:srgbClr val="FFFFFF"/>
                </a:solidFill>
                <a:latin typeface="Calibri"/>
              </a:rPr>
              <a:t>]</a:t>
            </a:r>
            <a:endParaRPr lang="da-DK" sz="1600" dirty="0">
              <a:solidFill>
                <a:srgbClr val="FFFFFF"/>
              </a:solidFill>
              <a:latin typeface="Calibri"/>
            </a:endParaRPr>
          </a:p>
          <a:p>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indent="-285750">
              <a:buFont typeface="Arial" panose="020B0604020202020204" pitchFamily="34" charset="0"/>
              <a:buChar cha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33363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13:</a:t>
            </a:r>
            <a:r>
              <a:rPr lang="da-DK" sz="2800" dirty="0"/>
              <a:t/>
            </a:r>
            <a:br>
              <a:rPr lang="da-DK" sz="2800" dirty="0"/>
            </a:br>
            <a:r>
              <a:rPr lang="da-DK" sz="2200" dirty="0">
                <a:solidFill>
                  <a:srgbClr val="3F4CC2"/>
                </a:solidFill>
              </a:rPr>
              <a:t>Ved printeren finder du papirer med personoplysninger på en borger. Du har intet med borgeren eller sagen at gøre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43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113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441461"/>
            <a:ext cx="3887568" cy="30777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River dem i stykker og smider dem ud.</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508860"/>
            <a:ext cx="3449403" cy="523220"/>
          </a:xfrm>
          <a:prstGeom prst="rect">
            <a:avLst/>
          </a:prstGeom>
        </p:spPr>
        <p:txBody>
          <a:bodyPr wrap="square">
            <a:spAutoFit/>
          </a:bodyPr>
          <a:lstStyle/>
          <a:p>
            <a:pPr defTabSz="519497">
              <a:defRPr/>
            </a:pPr>
            <a:r>
              <a:rPr lang="da-DK" sz="1400" dirty="0">
                <a:solidFill>
                  <a:srgbClr val="3F4CC2"/>
                </a:solidFill>
              </a:rPr>
              <a:t>Kontakter informationssikkerhedsafdelingen og melder det som en sikkerhedshændelse.</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2" y="3331257"/>
            <a:ext cx="2899146"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Sikrer, at det bliver makuleret/smider dem i beholderen til afskaffelse af følsomme dokumenter.</a:t>
            </a:r>
          </a:p>
        </p:txBody>
      </p:sp>
      <p:pic>
        <p:nvPicPr>
          <p:cNvPr id="44" name="Picture 2" descr="Gratis lagerfoto af close-up, dybde, hukommelseskort">
            <a:extLst>
              <a:ext uri="{FF2B5EF4-FFF2-40B4-BE49-F238E27FC236}">
                <a16:creationId xmlns:a16="http://schemas.microsoft.com/office/drawing/2014/main" id="{FEDD4E66-8F6A-46F8-82BD-C2F530696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 b="4870"/>
          <a:stretch/>
        </p:blipFill>
        <p:spPr bwMode="auto">
          <a:xfrm>
            <a:off x="458773" y="2178164"/>
            <a:ext cx="4845915" cy="3005072"/>
          </a:xfrm>
          <a:prstGeom prst="rect">
            <a:avLst/>
          </a:prstGeom>
          <a:noFill/>
          <a:extLst>
            <a:ext uri="{909E8E84-426E-40DD-AFC4-6F175D3DCCD1}">
              <a14:hiddenFill xmlns:a14="http://schemas.microsoft.com/office/drawing/2010/main">
                <a:solidFill>
                  <a:srgbClr val="FFFFFF"/>
                </a:solidFill>
              </a14:hiddenFill>
            </a:ext>
          </a:extLst>
        </p:spPr>
      </p:pic>
      <p:sp>
        <p:nvSpPr>
          <p:cNvPr id="41" name="Rektangel 40">
            <a:extLst>
              <a:ext uri="{FF2B5EF4-FFF2-40B4-BE49-F238E27FC236}">
                <a16:creationId xmlns:a16="http://schemas.microsoft.com/office/drawing/2014/main" id="{1659248D-ED4D-42DD-ACFD-C0C389B1FA2E}"/>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59FD8DBB-6222-4D08-ACE9-86E25EBF48E6}"/>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5" name="Rektangel 44">
            <a:extLst>
              <a:ext uri="{FF2B5EF4-FFF2-40B4-BE49-F238E27FC236}">
                <a16:creationId xmlns:a16="http://schemas.microsoft.com/office/drawing/2014/main" id="{0D433109-1FC9-4CB5-A23C-599D1AEB0ED3}"/>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346D3248-655B-4538-AD08-40D0AD0C8697}"/>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7B4858A8-F98D-4B9F-856D-07DDADB5EBC6}"/>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AB5047A3-FCC7-42E0-AFD3-7061913085C0}"/>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23C21857-7140-4385-A390-45099B425F2B}"/>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01B93723-4DA9-4FFF-A8DD-294D18EC6C1D}"/>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69E10DF3-5C5B-4CDF-9D0A-C257395FFF1D}"/>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D3A919E3-3098-4138-AB59-FB740AE5E4D2}"/>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7B32B112-67EA-4226-BF3F-CE52CE678E0F}"/>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2FCB5075-9D1C-4E3C-8794-BBAB61BECB59}"/>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E4E08C2E-5EA6-44C5-958F-A1781BBD08DC}"/>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D68A08E4-BBBA-4634-BA6D-C1EC9DBF6597}"/>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C179693F-0612-4270-9B7F-1E453AF0BD61}"/>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B8E64705-83B8-4014-B44A-5C76B83CF10F}"/>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B5446A33-3728-4582-A328-EAE0054C0A62}"/>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1DBD7088-953D-4735-A834-EC272AF594B1}"/>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576B015A-8822-43C3-B6DB-11019DD208C6}"/>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844F0D74-7A30-42FE-8CD5-7300C238EA3C}"/>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4C435094-2FF1-43D5-B6A9-B1CA06D82258}"/>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9AB30036-70B1-4320-85BD-4796DCE86353}"/>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D9B378D5-B639-4BFB-9DFE-172DF75AED71}"/>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066FEEAE-211F-48EC-ABC2-748BFF80678D}"/>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88BA8A5F-073A-4875-935A-DB65F97F5608}"/>
              </a:ext>
            </a:extLst>
          </p:cNvPr>
          <p:cNvSpPr/>
          <p:nvPr/>
        </p:nvSpPr>
        <p:spPr>
          <a:xfrm>
            <a:off x="916810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7752AC09-51F4-427C-B30E-66684291E0C8}"/>
              </a:ext>
            </a:extLst>
          </p:cNvPr>
          <p:cNvSpPr/>
          <p:nvPr/>
        </p:nvSpPr>
        <p:spPr>
          <a:xfrm>
            <a:off x="9484605"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B5534DAF-637D-4B67-9E90-23DD137BEC3F}"/>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41706AE2-DFA3-499F-9414-06754CFD47B1}"/>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09639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313788" cy="895897"/>
          </a:xfrm>
        </p:spPr>
        <p:txBody>
          <a:bodyPr/>
          <a:lstStyle/>
          <a:p>
            <a:r>
              <a:rPr lang="da-DK" sz="1400" b="0" dirty="0">
                <a:solidFill>
                  <a:schemeClr val="bg1"/>
                </a:solidFill>
              </a:rPr>
              <a:t>Spørgsmål 13:</a:t>
            </a:r>
            <a:r>
              <a:rPr lang="da-DK" dirty="0">
                <a:solidFill>
                  <a:schemeClr val="bg1"/>
                </a:solidFill>
              </a:rPr>
              <a:t/>
            </a:r>
            <a:br>
              <a:rPr lang="da-DK" dirty="0">
                <a:solidFill>
                  <a:schemeClr val="bg1"/>
                </a:solidFill>
              </a:rPr>
            </a:br>
            <a:r>
              <a:rPr lang="da-DK" dirty="0">
                <a:solidFill>
                  <a:schemeClr val="bg1"/>
                </a:solidFill>
              </a:rPr>
              <a:t>Ved printeren finder du papirer med personoplysninger på en borger. Du har intet med borgeren eller sagen at gøre </a:t>
            </a:r>
            <a:r>
              <a:rPr lang="da-DK"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C</a:t>
            </a: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489093" cy="3231654"/>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cs typeface="Arial" panose="020B0604020202020204" pitchFamily="34" charset="0"/>
              </a:rPr>
              <a:t>Kontakter informationssikkerhedsafdelingen og melder det som en </a:t>
            </a:r>
            <a:r>
              <a:rPr lang="da-DK" sz="2000" b="1" dirty="0" smtClean="0">
                <a:solidFill>
                  <a:schemeClr val="bg1"/>
                </a:solidFill>
                <a:latin typeface="Arial" panose="020B0604020202020204" pitchFamily="34" charset="0"/>
                <a:cs typeface="Arial" panose="020B0604020202020204" pitchFamily="34" charset="0"/>
              </a:rPr>
              <a:t>sikkerhedshændelse.</a:t>
            </a:r>
            <a:endParaRPr lang="da-DK" sz="2000" b="1" dirty="0">
              <a:solidFill>
                <a:schemeClr val="bg1"/>
              </a:solidFill>
              <a:latin typeface="Arial" panose="020B0604020202020204" pitchFamily="34"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Dette er en sikkerhedshændelse og bør indberettes.</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lvl="0" indent="-285750">
              <a:buFont typeface="Arial" panose="020B0604020202020204" pitchFamily="34" charset="0"/>
              <a:buChar char="•"/>
              <a:defRPr/>
            </a:pPr>
            <a:r>
              <a:rPr lang="da-DK" sz="1600" dirty="0">
                <a:solidFill>
                  <a:srgbClr val="FFFFFF"/>
                </a:solidFill>
              </a:rPr>
              <a:t>Der er ikke konsekvenser for enkeltpersoner ved at indberette en sikkerhedshændelse. Men det hjælper sikkerhedsfolkene til at vide, hvor der er sårbarheder, der kan ændres på. </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u="none" strike="noStrike" kern="1200" cap="none" spc="0" normalizeH="0" baseline="0" noProof="0" dirty="0">
                <a:ln>
                  <a:noFill/>
                </a:ln>
                <a:solidFill>
                  <a:srgbClr val="FFFFFF"/>
                </a:solidFill>
                <a:effectLst/>
                <a:uLnTx/>
                <a:uFillTx/>
                <a:latin typeface="Calibri"/>
                <a:ea typeface="+mn-ea"/>
                <a:cs typeface="+mn-cs"/>
              </a:rPr>
              <a:t>Gem dokumenterne forsvarligt og sørg for, at de kommer den informationssikkerhedsansvarlige i hænde. De skal bruges som dokumentation i sagen.</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46169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BF9A5A67-9E6B-4120-805E-5F23C34DB7B7}"/>
              </a:ext>
            </a:extLst>
          </p:cNvPr>
          <p:cNvSpPr/>
          <p:nvPr/>
        </p:nvSpPr>
        <p:spPr>
          <a:xfrm>
            <a:off x="0" y="-1"/>
            <a:ext cx="10879138"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grpSp>
        <p:nvGrpSpPr>
          <p:cNvPr id="5" name="Gruppe 4">
            <a:extLst>
              <a:ext uri="{FF2B5EF4-FFF2-40B4-BE49-F238E27FC236}">
                <a16:creationId xmlns:a16="http://schemas.microsoft.com/office/drawing/2014/main" id="{0BF84AC1-EF50-4EBD-9B3E-61637469A9AA}"/>
              </a:ext>
            </a:extLst>
          </p:cNvPr>
          <p:cNvGrpSpPr/>
          <p:nvPr/>
        </p:nvGrpSpPr>
        <p:grpSpPr>
          <a:xfrm>
            <a:off x="542925" y="1839939"/>
            <a:ext cx="9930342" cy="4279874"/>
            <a:chOff x="542925" y="1374365"/>
            <a:chExt cx="9284750" cy="4027368"/>
          </a:xfrm>
        </p:grpSpPr>
        <p:sp>
          <p:nvSpPr>
            <p:cNvPr id="4" name="Rektangel 3">
              <a:extLst>
                <a:ext uri="{FF2B5EF4-FFF2-40B4-BE49-F238E27FC236}">
                  <a16:creationId xmlns:a16="http://schemas.microsoft.com/office/drawing/2014/main" id="{789FFC08-4603-40F8-9BCD-40AA9DAE7557}"/>
                </a:ext>
              </a:extLst>
            </p:cNvPr>
            <p:cNvSpPr/>
            <p:nvPr/>
          </p:nvSpPr>
          <p:spPr>
            <a:xfrm>
              <a:off x="542925" y="1374365"/>
              <a:ext cx="3021540" cy="40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 name="Rektangel 5">
              <a:extLst>
                <a:ext uri="{FF2B5EF4-FFF2-40B4-BE49-F238E27FC236}">
                  <a16:creationId xmlns:a16="http://schemas.microsoft.com/office/drawing/2014/main" id="{020D39BD-F506-4EEC-B628-0727F16A8822}"/>
                </a:ext>
              </a:extLst>
            </p:cNvPr>
            <p:cNvSpPr/>
            <p:nvPr/>
          </p:nvSpPr>
          <p:spPr>
            <a:xfrm>
              <a:off x="3674530" y="1374365"/>
              <a:ext cx="3021540" cy="40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Rektangel 6">
              <a:extLst>
                <a:ext uri="{FF2B5EF4-FFF2-40B4-BE49-F238E27FC236}">
                  <a16:creationId xmlns:a16="http://schemas.microsoft.com/office/drawing/2014/main" id="{2CB5225E-C6CC-4921-BF55-F95F1AA0E45C}"/>
                </a:ext>
              </a:extLst>
            </p:cNvPr>
            <p:cNvSpPr/>
            <p:nvPr/>
          </p:nvSpPr>
          <p:spPr>
            <a:xfrm>
              <a:off x="6806135" y="1374365"/>
              <a:ext cx="3021540" cy="40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grpSp>
      <p:sp>
        <p:nvSpPr>
          <p:cNvPr id="2" name="Titel 1">
            <a:extLst>
              <a:ext uri="{FF2B5EF4-FFF2-40B4-BE49-F238E27FC236}">
                <a16:creationId xmlns:a16="http://schemas.microsoft.com/office/drawing/2014/main" id="{A68C2FFC-F19C-48DD-B278-01E5D6D94B78}"/>
              </a:ext>
            </a:extLst>
          </p:cNvPr>
          <p:cNvSpPr>
            <a:spLocks noGrp="1"/>
          </p:cNvSpPr>
          <p:nvPr>
            <p:ph type="title"/>
          </p:nvPr>
        </p:nvSpPr>
        <p:spPr/>
        <p:txBody>
          <a:bodyPr/>
          <a:lstStyle/>
          <a:p>
            <a:r>
              <a:rPr lang="da-DK" sz="2400" dirty="0">
                <a:solidFill>
                  <a:srgbClr val="3F4DC2"/>
                </a:solidFill>
              </a:rPr>
              <a:t>Guide: </a:t>
            </a:r>
            <a:r>
              <a:rPr lang="da-DK" sz="2400" dirty="0"/>
              <a:t>Sådan bruger du </a:t>
            </a:r>
            <a:r>
              <a:rPr lang="da-DK" sz="2400" dirty="0" err="1"/>
              <a:t>SikkerhedsQuizzen</a:t>
            </a:r>
            <a:endParaRPr lang="da-DK" sz="2400" dirty="0"/>
          </a:p>
        </p:txBody>
      </p:sp>
      <p:sp>
        <p:nvSpPr>
          <p:cNvPr id="3" name="Content Placeholder 1">
            <a:extLst>
              <a:ext uri="{FF2B5EF4-FFF2-40B4-BE49-F238E27FC236}">
                <a16:creationId xmlns:a16="http://schemas.microsoft.com/office/drawing/2014/main" id="{4D40D6D1-E250-4F65-963B-B23E7886C1A1}"/>
              </a:ext>
            </a:extLst>
          </p:cNvPr>
          <p:cNvSpPr txBox="1">
            <a:spLocks/>
          </p:cNvSpPr>
          <p:nvPr/>
        </p:nvSpPr>
        <p:spPr bwMode="auto">
          <a:xfrm>
            <a:off x="646169" y="1947757"/>
            <a:ext cx="2967304" cy="4279874"/>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Før</a:t>
            </a:r>
          </a:p>
          <a:p>
            <a:pPr lvl="1">
              <a:buClr>
                <a:schemeClr val="tx2"/>
              </a:buClr>
            </a:pPr>
            <a:r>
              <a:rPr lang="da-DK" sz="1200" kern="0" dirty="0">
                <a:latin typeface="Arial" panose="020B0604020202020204" pitchFamily="34" charset="0"/>
                <a:cs typeface="Arial" panose="020B0604020202020204" pitchFamily="34" charset="0"/>
              </a:rPr>
              <a:t>Gør dig overvejelse over målgruppen: Hvilket vidensniveau har de nu, og hvad er læringsmålet? Hvad er de vigtigste ting, de skal være OBS på set ud fra deres arbejdsgange? Hvor sker der flest fejl i dag?</a:t>
            </a:r>
          </a:p>
          <a:p>
            <a:pPr lvl="1">
              <a:buClr>
                <a:schemeClr val="tx2"/>
              </a:buClr>
            </a:pPr>
            <a:r>
              <a:rPr lang="da-DK" sz="1200" kern="0" dirty="0">
                <a:latin typeface="Arial" panose="020B0604020202020204" pitchFamily="34" charset="0"/>
                <a:cs typeface="Arial" panose="020B0604020202020204" pitchFamily="34" charset="0"/>
              </a:rPr>
              <a:t>Udvælg de quizspørgsmål, du mener er mest relevante – og tilpas spørgsmål og svar efter behov. Du kan også tilføje helt nye spørgsmål.</a:t>
            </a:r>
          </a:p>
          <a:p>
            <a:pPr lvl="1">
              <a:buClr>
                <a:schemeClr val="tx2"/>
              </a:buClr>
              <a:buFont typeface="Arial" panose="020B0604020202020204" pitchFamily="34" charset="0"/>
              <a:buChar char="•"/>
            </a:pPr>
            <a:r>
              <a:rPr lang="da-DK" sz="1200" kern="0" dirty="0">
                <a:latin typeface="Arial" panose="020B0604020202020204" pitchFamily="34" charset="0"/>
                <a:cs typeface="Arial" panose="020B0604020202020204" pitchFamily="34" charset="0"/>
              </a:rPr>
              <a:t>Hvis du har adgang til at bruge et online-quizværktøj, kan du med fordel anvende det til quizzen. </a:t>
            </a:r>
          </a:p>
          <a:p>
            <a:pPr lvl="1">
              <a:buClr>
                <a:schemeClr val="tx2"/>
              </a:buClr>
              <a:buFont typeface="Arial" panose="020B0604020202020204" pitchFamily="34" charset="0"/>
              <a:buChar char="•"/>
            </a:pPr>
            <a:r>
              <a:rPr lang="da-DK" sz="1200" kern="0" dirty="0">
                <a:latin typeface="Arial" panose="020B0604020202020204" pitchFamily="34" charset="0"/>
                <a:cs typeface="Arial" panose="020B0604020202020204" pitchFamily="34" charset="0"/>
              </a:rPr>
              <a:t>Alternativt kan du printe afkrydsningsark eller svarkort til hver deltager.</a:t>
            </a:r>
          </a:p>
        </p:txBody>
      </p:sp>
      <p:sp>
        <p:nvSpPr>
          <p:cNvPr id="9" name="Content Placeholder 1">
            <a:extLst>
              <a:ext uri="{FF2B5EF4-FFF2-40B4-BE49-F238E27FC236}">
                <a16:creationId xmlns:a16="http://schemas.microsoft.com/office/drawing/2014/main" id="{49C796C5-4D9E-4242-9AB0-54D57B96116D}"/>
              </a:ext>
            </a:extLst>
          </p:cNvPr>
          <p:cNvSpPr txBox="1">
            <a:spLocks/>
          </p:cNvSpPr>
          <p:nvPr/>
        </p:nvSpPr>
        <p:spPr bwMode="auto">
          <a:xfrm>
            <a:off x="3983831" y="1947756"/>
            <a:ext cx="2911473" cy="384830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Under</a:t>
            </a:r>
            <a:endParaRPr lang="da-DK" sz="1200" kern="0" dirty="0">
              <a:latin typeface="Arial" panose="020B0604020202020204" pitchFamily="34" charset="0"/>
              <a:cs typeface="Arial" panose="020B0604020202020204" pitchFamily="34" charset="0"/>
            </a:endParaRPr>
          </a:p>
          <a:p>
            <a:pPr lvl="1">
              <a:buClr>
                <a:schemeClr val="tx2"/>
              </a:buClr>
            </a:pPr>
            <a:r>
              <a:rPr lang="da-DK" sz="1200" kern="0" dirty="0">
                <a:latin typeface="Arial" panose="020B0604020202020204" pitchFamily="34" charset="0"/>
                <a:cs typeface="Arial" panose="020B0604020202020204" pitchFamily="34" charset="0"/>
              </a:rPr>
              <a:t>Du kan enten gennemføre hele quizzen og derefter samle op på spørgsmål/svar. Alternativt tag et spørgsmål og svar ad gangen, så dialogen skabes løbende. </a:t>
            </a:r>
          </a:p>
          <a:p>
            <a:pPr lvl="1">
              <a:buClr>
                <a:schemeClr val="tx2"/>
              </a:buClr>
            </a:pPr>
            <a:r>
              <a:rPr lang="da-DK" sz="1200" kern="0" dirty="0">
                <a:latin typeface="Arial" panose="020B0604020202020204" pitchFamily="34" charset="0"/>
                <a:cs typeface="Arial" panose="020B0604020202020204" pitchFamily="34" charset="0"/>
              </a:rPr>
              <a:t>Hvis der opstår spørgsmål, som du ikke kan besvare på stående fod, er det helt fint. Lov deltagerne, at du vender tilbage per mail e.l.</a:t>
            </a:r>
          </a:p>
          <a:p>
            <a:pPr lvl="1">
              <a:buClr>
                <a:schemeClr val="tx2"/>
              </a:buClr>
            </a:pPr>
            <a:r>
              <a:rPr lang="da-DK" sz="1200" kern="0" dirty="0">
                <a:latin typeface="Arial" panose="020B0604020202020204" pitchFamily="34" charset="0"/>
                <a:cs typeface="Arial" panose="020B0604020202020204" pitchFamily="34" charset="0"/>
              </a:rPr>
              <a:t>Kår en vinder af quizzen og uddel en præmie.</a:t>
            </a:r>
          </a:p>
        </p:txBody>
      </p:sp>
      <p:sp>
        <p:nvSpPr>
          <p:cNvPr id="10" name="Content Placeholder 1">
            <a:extLst>
              <a:ext uri="{FF2B5EF4-FFF2-40B4-BE49-F238E27FC236}">
                <a16:creationId xmlns:a16="http://schemas.microsoft.com/office/drawing/2014/main" id="{B4895ABF-6086-4221-B838-9DD73C889B63}"/>
              </a:ext>
            </a:extLst>
          </p:cNvPr>
          <p:cNvSpPr txBox="1">
            <a:spLocks/>
          </p:cNvSpPr>
          <p:nvPr/>
        </p:nvSpPr>
        <p:spPr bwMode="auto">
          <a:xfrm>
            <a:off x="7357009" y="1980975"/>
            <a:ext cx="2911473" cy="384830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Efter</a:t>
            </a:r>
          </a:p>
          <a:p>
            <a:pPr lvl="1">
              <a:buClr>
                <a:schemeClr val="tx2"/>
              </a:buClr>
            </a:pPr>
            <a:r>
              <a:rPr lang="da-DK" sz="1200" kern="0" dirty="0">
                <a:latin typeface="Arial" panose="020B0604020202020204" pitchFamily="34" charset="0"/>
                <a:cs typeface="Arial" panose="020B0604020202020204" pitchFamily="34" charset="0"/>
              </a:rPr>
              <a:t>Eftersend eventuelt quiz-slides</a:t>
            </a:r>
          </a:p>
          <a:p>
            <a:pPr lvl="1">
              <a:buClr>
                <a:schemeClr val="tx2"/>
              </a:buClr>
            </a:pPr>
            <a:r>
              <a:rPr lang="da-DK" sz="1200" kern="0" dirty="0">
                <a:latin typeface="Arial" panose="020B0604020202020204" pitchFamily="34" charset="0"/>
                <a:cs typeface="Arial" panose="020B0604020202020204" pitchFamily="34" charset="0"/>
              </a:rPr>
              <a:t>Lav evt. en kort opsamling med svar på de spørgsmål, der fyldte mest undervejs, samt de spørgsmål, du evt. måtte tjekke op på.</a:t>
            </a:r>
          </a:p>
          <a:p>
            <a:pPr lvl="1">
              <a:buClr>
                <a:schemeClr val="tx2"/>
              </a:buClr>
            </a:pPr>
            <a:r>
              <a:rPr lang="da-DK" sz="1200" kern="0" dirty="0">
                <a:latin typeface="Arial" panose="020B0604020202020204" pitchFamily="34" charset="0"/>
                <a:cs typeface="Arial" panose="020B0604020202020204" pitchFamily="34" charset="0"/>
              </a:rPr>
              <a:t>Følg op med information/læring på de spørgsmål, der voldte størst problemer – fx ved at komme på besøg igen eller lave andre </a:t>
            </a:r>
            <a:r>
              <a:rPr lang="da-DK" sz="1200" kern="0" dirty="0" err="1">
                <a:latin typeface="Arial" panose="020B0604020202020204" pitchFamily="34" charset="0"/>
                <a:cs typeface="Arial" panose="020B0604020202020204" pitchFamily="34" charset="0"/>
              </a:rPr>
              <a:t>awareness</a:t>
            </a:r>
            <a:r>
              <a:rPr lang="da-DK" sz="1200" kern="0" dirty="0">
                <a:latin typeface="Arial" panose="020B0604020202020204" pitchFamily="34" charset="0"/>
                <a:cs typeface="Arial" panose="020B0604020202020204" pitchFamily="34" charset="0"/>
              </a:rPr>
              <a:t>-tiltag med det fokus. </a:t>
            </a:r>
          </a:p>
        </p:txBody>
      </p:sp>
      <p:sp>
        <p:nvSpPr>
          <p:cNvPr id="11" name="Tekstfelt 10">
            <a:extLst>
              <a:ext uri="{FF2B5EF4-FFF2-40B4-BE49-F238E27FC236}">
                <a16:creationId xmlns:a16="http://schemas.microsoft.com/office/drawing/2014/main" id="{C4384EC8-6E93-4087-8EE5-835B5EF6615D}"/>
              </a:ext>
            </a:extLst>
          </p:cNvPr>
          <p:cNvSpPr txBox="1"/>
          <p:nvPr/>
        </p:nvSpPr>
        <p:spPr>
          <a:xfrm>
            <a:off x="542925" y="1158125"/>
            <a:ext cx="7865434" cy="215444"/>
          </a:xfrm>
          <a:prstGeom prst="rect">
            <a:avLst/>
          </a:prstGeom>
          <a:noFill/>
        </p:spPr>
        <p:txBody>
          <a:bodyPr wrap="square" lIns="0" tIns="0" rIns="0" bIns="0" rtlCol="0">
            <a:spAutoFit/>
          </a:bodyPr>
          <a:lstStyle/>
          <a:p>
            <a:r>
              <a:rPr lang="da-DK" sz="1400" dirty="0">
                <a:latin typeface="Arial" panose="020B0604020202020204" pitchFamily="34" charset="0"/>
                <a:ea typeface="Work Sans" charset="0"/>
                <a:cs typeface="Arial" panose="020B0604020202020204" pitchFamily="34" charset="0"/>
              </a:rPr>
              <a:t>Nedenfor finder du lidt inspiration til, hvordan du forbereder oplægget og samler op efterfølgende.</a:t>
            </a:r>
          </a:p>
        </p:txBody>
      </p:sp>
      <p:pic>
        <p:nvPicPr>
          <p:cNvPr id="12" name="Billede 11">
            <a:extLst>
              <a:ext uri="{FF2B5EF4-FFF2-40B4-BE49-F238E27FC236}">
                <a16:creationId xmlns:a16="http://schemas.microsoft.com/office/drawing/2014/main" id="{F4C78936-9C77-42C8-A9A0-15A82C329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5423" y="239966"/>
            <a:ext cx="941082" cy="347976"/>
          </a:xfrm>
          <a:prstGeom prst="rect">
            <a:avLst/>
          </a:prstGeom>
        </p:spPr>
      </p:pic>
    </p:spTree>
    <p:extLst>
      <p:ext uri="{BB962C8B-B14F-4D97-AF65-F5344CB8AC3E}">
        <p14:creationId xmlns:p14="http://schemas.microsoft.com/office/powerpoint/2010/main" val="169030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5599151" cy="895897"/>
          </a:xfrm>
        </p:spPr>
        <p:txBody>
          <a:bodyPr/>
          <a:lstStyle/>
          <a:p>
            <a:r>
              <a:rPr lang="da-DK" sz="1785" b="0" dirty="0"/>
              <a:t>Spørgsmål 14:</a:t>
            </a:r>
            <a:r>
              <a:rPr lang="da-DK" sz="2800" dirty="0"/>
              <a:t/>
            </a:r>
            <a:br>
              <a:rPr lang="da-DK" sz="2800" dirty="0"/>
            </a:br>
            <a:r>
              <a:rPr lang="da-DK" sz="2400" dirty="0">
                <a:solidFill>
                  <a:srgbClr val="3F4CC2"/>
                </a:solidFill>
              </a:rPr>
              <a:t>Du har modtaget en mail med følsomme eller fortrolige personoplysninger </a:t>
            </a:r>
            <a:r>
              <a:rPr lang="da-DK" sz="2400" b="0" dirty="0">
                <a:solidFill>
                  <a:srgbClr val="3F4CC2"/>
                </a:solidFill>
              </a:rPr>
              <a:t>– hvor lang tid må den ligge i din mail, før du sletter denne?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43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113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6" y="2441461"/>
            <a:ext cx="3132412" cy="523220"/>
          </a:xfrm>
          <a:prstGeom prst="rect">
            <a:avLst/>
          </a:prstGeom>
        </p:spPr>
        <p:txBody>
          <a:bodyPr wrap="square">
            <a:spAutoFit/>
          </a:bodyPr>
          <a:lstStyle/>
          <a:p>
            <a:pPr defTabSz="519497">
              <a:defRPr/>
            </a:pPr>
            <a:r>
              <a:rPr lang="da-DK" sz="1400" dirty="0" smtClean="0">
                <a:solidFill>
                  <a:srgbClr val="3F4CC2"/>
                </a:solidFill>
                <a:ea typeface="Work Sans" charset="0"/>
                <a:cs typeface="Work Sans" charset="0"/>
              </a:rPr>
              <a:t>30 dage [</a:t>
            </a:r>
            <a:r>
              <a:rPr lang="da-DK" sz="1400" dirty="0" smtClean="0">
                <a:solidFill>
                  <a:srgbClr val="3F4CC2"/>
                </a:solidFill>
                <a:highlight>
                  <a:srgbClr val="D600BA"/>
                </a:highlight>
                <a:ea typeface="Work Sans" charset="0"/>
                <a:cs typeface="Work Sans" charset="0"/>
              </a:rPr>
              <a:t>indsæt </a:t>
            </a:r>
            <a:r>
              <a:rPr lang="da-DK" sz="1400" dirty="0">
                <a:solidFill>
                  <a:srgbClr val="3F4CC2"/>
                </a:solidFill>
                <a:highlight>
                  <a:srgbClr val="D600BA"/>
                </a:highlight>
                <a:ea typeface="Work Sans" charset="0"/>
                <a:cs typeface="Work Sans" charset="0"/>
              </a:rPr>
              <a:t>svar ud fra retningslinjer i din organisation</a:t>
            </a:r>
            <a:r>
              <a:rPr lang="da-DK" sz="1400" dirty="0" smtClean="0">
                <a:solidFill>
                  <a:srgbClr val="3F4CC2"/>
                </a:solidFill>
                <a:ea typeface="Work Sans" charset="0"/>
                <a:cs typeface="Work Sans" charset="0"/>
              </a:rPr>
              <a:t>].</a:t>
            </a:r>
            <a:endParaRPr lang="da-DK" sz="1400" dirty="0">
              <a:solidFill>
                <a:srgbClr val="3F4CC2"/>
              </a:solidFill>
              <a:ea typeface="Work Sans" charset="0"/>
              <a:cs typeface="Work Sans" charset="0"/>
            </a:endParaRP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508860"/>
            <a:ext cx="3449403" cy="307777"/>
          </a:xfrm>
          <a:prstGeom prst="rect">
            <a:avLst/>
          </a:prstGeom>
        </p:spPr>
        <p:txBody>
          <a:bodyPr wrap="square">
            <a:spAutoFit/>
          </a:bodyPr>
          <a:lstStyle/>
          <a:p>
            <a:pPr defTabSz="519497">
              <a:defRPr/>
            </a:pPr>
            <a:r>
              <a:rPr lang="da-DK" sz="1400" dirty="0">
                <a:solidFill>
                  <a:srgbClr val="3F4CC2"/>
                </a:solidFill>
              </a:rPr>
              <a:t>6 måneder.</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2" y="3525213"/>
            <a:ext cx="2899146" cy="30777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90 dage.</a:t>
            </a:r>
          </a:p>
        </p:txBody>
      </p:sp>
      <p:pic>
        <p:nvPicPr>
          <p:cNvPr id="44" name="Picture 2" descr="Gratis lagerfoto af arbejde, arbejdsområde, arbejdsplads">
            <a:extLst>
              <a:ext uri="{FF2B5EF4-FFF2-40B4-BE49-F238E27FC236}">
                <a16:creationId xmlns:a16="http://schemas.microsoft.com/office/drawing/2014/main" id="{55ECA827-BCD0-4DAC-831B-4E920B449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6" b="6932"/>
          <a:stretch/>
        </p:blipFill>
        <p:spPr bwMode="auto">
          <a:xfrm>
            <a:off x="491547" y="2179852"/>
            <a:ext cx="4812180" cy="3003384"/>
          </a:xfrm>
          <a:prstGeom prst="rect">
            <a:avLst/>
          </a:prstGeom>
          <a:noFill/>
          <a:extLst>
            <a:ext uri="{909E8E84-426E-40DD-AFC4-6F175D3DCCD1}">
              <a14:hiddenFill xmlns:a14="http://schemas.microsoft.com/office/drawing/2010/main">
                <a:solidFill>
                  <a:srgbClr val="FFFFFF"/>
                </a:solidFill>
              </a14:hiddenFill>
            </a:ext>
          </a:extLst>
        </p:spPr>
      </p:pic>
      <p:sp>
        <p:nvSpPr>
          <p:cNvPr id="45" name="Rektangel 44">
            <a:extLst>
              <a:ext uri="{FF2B5EF4-FFF2-40B4-BE49-F238E27FC236}">
                <a16:creationId xmlns:a16="http://schemas.microsoft.com/office/drawing/2014/main" id="{6135F3DF-DD16-461C-8810-658C484B527A}"/>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5D771440-0CDD-470D-BAAE-6B3AFAEFA674}"/>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201C33E7-DEB3-49C2-BD6C-F20EEECF43CD}"/>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66DC17EC-686F-45EE-9DD4-A5A72FF4917F}"/>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88D0D888-2648-402F-8DFC-3ADC014D5C6D}"/>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978A2D9F-038B-47D0-81D1-A3B3B2D7B02E}"/>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846B89B7-B9AB-4FD1-9270-B767B3006BC7}"/>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9C59EA17-DA9A-4B87-8438-18C9E15631C1}"/>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FD4D6EFA-CE8C-41FA-85F7-F1E6D68DD13F}"/>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C0F99D4D-471F-4444-A5A1-59096D3A5299}"/>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FB6E5794-E7DF-47D6-94ED-6C04388A129E}"/>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CCAFCBA0-5D66-472B-98A1-0A5D360E679C}"/>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CDDCBEBA-7A1E-4CE7-9837-92A2EA625DAF}"/>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64E16FB2-5462-4C4F-A85E-6EFAF71D8627}"/>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E7F9BE80-1798-432C-977E-C62EF0011553}"/>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AE48CBE6-8F8E-4728-9B15-845FDE5FE0D5}"/>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E71769DE-A588-4710-9883-541B3464F66B}"/>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7B5F7E65-7196-421B-9299-76270B9DB394}"/>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7CB44865-8314-470F-8747-22D6D84F5170}"/>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2AAC7E68-ACD3-4E01-ABE6-AF20C8FB699E}"/>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7EBEC8C7-4BD6-42D6-B9A5-61E1BD74C7B7}"/>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04EAF09D-CC25-4737-A7E8-D9AD3C5C3139}"/>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B01900EE-3007-4377-9C57-BF3574B95024}"/>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B4586D27-016F-4F49-B5AD-F110E1786848}"/>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1F8B58D3-4BE2-43DA-9578-7C68CF93F01D}"/>
              </a:ext>
            </a:extLst>
          </p:cNvPr>
          <p:cNvSpPr/>
          <p:nvPr/>
        </p:nvSpPr>
        <p:spPr>
          <a:xfrm>
            <a:off x="916810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82D636B3-96A6-4B0E-A8E4-A9D41FEFABB4}"/>
              </a:ext>
            </a:extLst>
          </p:cNvPr>
          <p:cNvSpPr/>
          <p:nvPr/>
        </p:nvSpPr>
        <p:spPr>
          <a:xfrm>
            <a:off x="948460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2" name="Rektangel 71">
            <a:extLst>
              <a:ext uri="{FF2B5EF4-FFF2-40B4-BE49-F238E27FC236}">
                <a16:creationId xmlns:a16="http://schemas.microsoft.com/office/drawing/2014/main" id="{BDECE1C6-D2D6-4AA4-9909-37A3DCDE2E3E}"/>
              </a:ext>
            </a:extLst>
          </p:cNvPr>
          <p:cNvSpPr/>
          <p:nvPr/>
        </p:nvSpPr>
        <p:spPr>
          <a:xfrm>
            <a:off x="980110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3" name="Rektangel 72">
            <a:extLst>
              <a:ext uri="{FF2B5EF4-FFF2-40B4-BE49-F238E27FC236}">
                <a16:creationId xmlns:a16="http://schemas.microsoft.com/office/drawing/2014/main" id="{4E909EC1-E61C-47B8-B9B5-EC3CC314AB35}"/>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20093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313788" cy="895897"/>
          </a:xfrm>
        </p:spPr>
        <p:txBody>
          <a:bodyPr/>
          <a:lstStyle/>
          <a:p>
            <a:r>
              <a:rPr lang="da-DK" sz="1400" b="0" dirty="0">
                <a:solidFill>
                  <a:schemeClr val="bg1"/>
                </a:solidFill>
              </a:rPr>
              <a:t>Spørgsmål 14:</a:t>
            </a:r>
            <a:r>
              <a:rPr lang="da-DK" dirty="0">
                <a:solidFill>
                  <a:schemeClr val="bg1"/>
                </a:solidFill>
              </a:rPr>
              <a:t/>
            </a:r>
            <a:br>
              <a:rPr lang="da-DK" dirty="0">
                <a:solidFill>
                  <a:schemeClr val="bg1"/>
                </a:solidFill>
              </a:rPr>
            </a:br>
            <a:r>
              <a:rPr lang="da-DK" dirty="0">
                <a:solidFill>
                  <a:schemeClr val="bg1"/>
                </a:solidFill>
              </a:rPr>
              <a:t>Du har modtaget en mail med følsomme eller fortrolige personoplysninger </a:t>
            </a:r>
            <a:r>
              <a:rPr lang="da-DK" b="0" dirty="0">
                <a:solidFill>
                  <a:schemeClr val="bg1"/>
                </a:solidFill>
              </a:rPr>
              <a:t>– hvor lang tid må den ligge i din mail, før du sletter denne?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23068"/>
            <a:ext cx="6599160" cy="3170099"/>
          </a:xfrm>
          <a:prstGeom prst="rect">
            <a:avLst/>
          </a:prstGeom>
          <a:noFill/>
        </p:spPr>
        <p:txBody>
          <a:bodyPr wrap="square">
            <a:spAutoFit/>
          </a:bodyPr>
          <a:lstStyle/>
          <a:p>
            <a:pPr defTabSz="519497">
              <a:defRPr/>
            </a:pPr>
            <a:r>
              <a:rPr lang="da-DK" sz="2000" b="1" dirty="0" smtClean="0">
                <a:solidFill>
                  <a:schemeClr val="bg1"/>
                </a:solidFill>
                <a:latin typeface="Arial" panose="020B0604020202020204" pitchFamily="34" charset="0"/>
                <a:cs typeface="Arial" panose="020B0604020202020204" pitchFamily="34" charset="0"/>
              </a:rPr>
              <a:t>30 dage </a:t>
            </a:r>
            <a:r>
              <a:rPr lang="da-DK" sz="2000" b="1" dirty="0" smtClean="0">
                <a:solidFill>
                  <a:schemeClr val="bg1"/>
                </a:solidFill>
                <a:highlight>
                  <a:srgbClr val="D600BA"/>
                </a:highlight>
                <a:ea typeface="Work Sans" charset="0"/>
                <a:cs typeface="Work Sans" charset="0"/>
              </a:rPr>
              <a:t>[indsæt </a:t>
            </a:r>
            <a:r>
              <a:rPr lang="da-DK" sz="2000" b="1" dirty="0">
                <a:solidFill>
                  <a:schemeClr val="bg1"/>
                </a:solidFill>
                <a:highlight>
                  <a:srgbClr val="D600BA"/>
                </a:highlight>
                <a:ea typeface="Work Sans" charset="0"/>
                <a:cs typeface="Work Sans" charset="0"/>
              </a:rPr>
              <a:t>svar ud fra retningslinjer i din organisation</a:t>
            </a:r>
            <a:r>
              <a:rPr lang="da-DK" sz="2000" b="1" dirty="0" smtClean="0">
                <a:solidFill>
                  <a:schemeClr val="bg1"/>
                </a:solidFill>
                <a:highlight>
                  <a:srgbClr val="D600BA"/>
                </a:highlight>
                <a:ea typeface="Work Sans" charset="0"/>
                <a:cs typeface="Work Sans" charset="0"/>
              </a:rPr>
              <a:t>]</a:t>
            </a:r>
            <a:endParaRPr lang="da-DK" sz="2000" b="1" dirty="0">
              <a:solidFill>
                <a:schemeClr val="bg1"/>
              </a:solidFill>
              <a:ea typeface="Work Sans" charset="0"/>
              <a:cs typeface="Work Sans" charset="0"/>
            </a:endParaRPr>
          </a:p>
          <a:p>
            <a:pPr marR="0" lvl="0" algn="l" defTabSz="519543" rtl="0" eaLnBrk="1" fontAlgn="auto" latinLnBrk="0" hangingPunct="1">
              <a:lnSpc>
                <a:spcPct val="100000"/>
              </a:lnSpc>
              <a:spcBef>
                <a:spcPts val="0"/>
              </a:spcBef>
              <a:spcAft>
                <a:spcPts val="0"/>
              </a:spcAft>
              <a:buClrTx/>
              <a:buSzTx/>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R="0" lvl="0" algn="l" defTabSz="519543" rtl="0" eaLnBrk="1" fontAlgn="auto" latinLnBrk="0" hangingPunct="1">
              <a:lnSpc>
                <a:spcPct val="100000"/>
              </a:lnSpc>
              <a:spcBef>
                <a:spcPts val="0"/>
              </a:spcBef>
              <a:spcAft>
                <a:spcPts val="0"/>
              </a:spcAft>
              <a:buClrTx/>
              <a:buSzTx/>
              <a:tabLst/>
              <a:defRPr/>
            </a:pPr>
            <a:r>
              <a:rPr lang="da-DK" sz="1600" dirty="0">
                <a:solidFill>
                  <a:srgbClr val="FFFFFF"/>
                </a:solidFill>
                <a:cs typeface="Arial" panose="020B0604020202020204" pitchFamily="34" charset="0"/>
              </a:rPr>
              <a:t>Tips: </a:t>
            </a:r>
          </a:p>
          <a:p>
            <a:pPr marL="285750" indent="-285750">
              <a:buFont typeface="Arial" panose="020B0604020202020204" pitchFamily="34" charset="0"/>
              <a:buChar char="•"/>
            </a:pPr>
            <a:r>
              <a:rPr lang="da-DK" sz="1600" dirty="0">
                <a:solidFill>
                  <a:srgbClr val="FFFFFF"/>
                </a:solidFill>
                <a:cs typeface="Arial" panose="020B0604020202020204" pitchFamily="34" charset="0"/>
              </a:rPr>
              <a:t>Sæt en reminder i kalenderen, fx ”første fredag i hver måned”. Så slipper du for at minde dig selv om det eller holde styr på mails løbende.</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cs typeface="Arial" panose="020B0604020202020204" pitchFamily="34" charset="0"/>
              </a:rPr>
              <a:t>Hvis du sørger for at gemme alle mails med personoplysninger i én mappe, er det nemt løbende at slette.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cs typeface="Arial" panose="020B0604020202020204" pitchFamily="34" charset="0"/>
              </a:rPr>
              <a:t>Du kan også hjælpe dig selv og andre ved fx at skrive ‘Personoplysninger’ i emnefelt/brødtekst i mailen – så er det nemt at søge og slette én gang hver måned.</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80375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15:</a:t>
            </a:r>
            <a:r>
              <a:rPr lang="da-DK" sz="2800" dirty="0"/>
              <a:t/>
            </a:r>
            <a:br>
              <a:rPr lang="da-DK" sz="2800" dirty="0"/>
            </a:br>
            <a:r>
              <a:rPr lang="da-DK" sz="2400" dirty="0">
                <a:solidFill>
                  <a:srgbClr val="3F4CC2"/>
                </a:solidFill>
              </a:rPr>
              <a:t>Du skal rejse i tog til et møde, og vil gerne arbejde på en sag med følsomme oplysninger undervejs </a:t>
            </a:r>
            <a:r>
              <a:rPr lang="da-DK" sz="2400" b="0" dirty="0">
                <a:solidFill>
                  <a:srgbClr val="3F4CC2"/>
                </a:solidFill>
              </a:rPr>
              <a:t>– hvad gør du? </a:t>
            </a: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43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113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6" y="2343330"/>
            <a:ext cx="3581749"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Toget er for usikkert, så jeg arbejder på noget andet på turen.</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3419090"/>
            <a:ext cx="3738437" cy="523220"/>
          </a:xfrm>
          <a:prstGeom prst="rect">
            <a:avLst/>
          </a:prstGeom>
        </p:spPr>
        <p:txBody>
          <a:bodyPr wrap="square">
            <a:spAutoFit/>
          </a:bodyPr>
          <a:lstStyle/>
          <a:p>
            <a:pPr defTabSz="519497">
              <a:defRPr/>
            </a:pPr>
            <a:r>
              <a:rPr lang="da-DK" sz="1400" dirty="0">
                <a:solidFill>
                  <a:srgbClr val="3F4CC2"/>
                </a:solidFill>
              </a:rPr>
              <a:t>Det gør jeg bare. Så længe folk kun kan se, men ikke få fingrene i oplysningerne, er det OK.</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4296583"/>
            <a:ext cx="3732303" cy="738664"/>
          </a:xfrm>
          <a:prstGeom prst="rect">
            <a:avLst/>
          </a:prstGeom>
        </p:spPr>
        <p:txBody>
          <a:bodyPr wrap="square">
            <a:spAutoFit/>
          </a:bodyPr>
          <a:lstStyle/>
          <a:p>
            <a:pPr defTabSz="519497">
              <a:defRPr/>
            </a:pPr>
            <a:r>
              <a:rPr lang="da-DK" sz="1400" dirty="0" smtClean="0">
                <a:solidFill>
                  <a:srgbClr val="3F4CC2"/>
                </a:solidFill>
                <a:ea typeface="Work Sans" charset="0"/>
                <a:cs typeface="Work Sans" charset="0"/>
              </a:rPr>
              <a:t>Så længe jeg </a:t>
            </a:r>
            <a:r>
              <a:rPr lang="da-DK" sz="1400" dirty="0">
                <a:solidFill>
                  <a:srgbClr val="3F4CC2"/>
                </a:solidFill>
                <a:ea typeface="Work Sans" charset="0"/>
                <a:cs typeface="Work Sans" charset="0"/>
              </a:rPr>
              <a:t>bruger </a:t>
            </a:r>
            <a:r>
              <a:rPr lang="da-DK" sz="1400" dirty="0" smtClean="0">
                <a:solidFill>
                  <a:srgbClr val="3F4CC2"/>
                </a:solidFill>
                <a:ea typeface="Work Sans" charset="0"/>
                <a:cs typeface="Work Sans" charset="0"/>
              </a:rPr>
              <a:t>et skærmfilter og sætter mig, </a:t>
            </a:r>
            <a:r>
              <a:rPr lang="da-DK" sz="1400" dirty="0">
                <a:solidFill>
                  <a:srgbClr val="3F4CC2"/>
                </a:solidFill>
                <a:ea typeface="Work Sans" charset="0"/>
                <a:cs typeface="Work Sans" charset="0"/>
              </a:rPr>
              <a:t>så ingen kan </a:t>
            </a:r>
            <a:r>
              <a:rPr lang="da-DK" sz="1400" dirty="0" smtClean="0">
                <a:solidFill>
                  <a:srgbClr val="3F4CC2"/>
                </a:solidFill>
                <a:ea typeface="Work Sans" charset="0"/>
                <a:cs typeface="Work Sans" charset="0"/>
              </a:rPr>
              <a:t>se mig over skulderen, </a:t>
            </a:r>
            <a:r>
              <a:rPr lang="da-DK" sz="1400" dirty="0">
                <a:solidFill>
                  <a:srgbClr val="3F4CC2"/>
                </a:solidFill>
                <a:ea typeface="Work Sans" charset="0"/>
                <a:cs typeface="Work Sans" charset="0"/>
              </a:rPr>
              <a:t>mens jeg </a:t>
            </a:r>
            <a:r>
              <a:rPr lang="da-DK" sz="1400" dirty="0" smtClean="0">
                <a:solidFill>
                  <a:srgbClr val="3F4CC2"/>
                </a:solidFill>
                <a:ea typeface="Work Sans" charset="0"/>
                <a:cs typeface="Work Sans" charset="0"/>
              </a:rPr>
              <a:t>arbejder, er det OK.</a:t>
            </a:r>
            <a:endParaRPr lang="da-DK" sz="1400" dirty="0">
              <a:solidFill>
                <a:srgbClr val="3F4CC2"/>
              </a:solidFill>
              <a:ea typeface="Work Sans" charset="0"/>
              <a:cs typeface="Work Sans" charset="0"/>
            </a:endParaRPr>
          </a:p>
        </p:txBody>
      </p:sp>
      <p:pic>
        <p:nvPicPr>
          <p:cNvPr id="44" name="Picture 2" descr="Gratis lagerfoto af bil, dagslys, indendørs">
            <a:extLst>
              <a:ext uri="{FF2B5EF4-FFF2-40B4-BE49-F238E27FC236}">
                <a16:creationId xmlns:a16="http://schemas.microsoft.com/office/drawing/2014/main" id="{DDD61D6B-F8C4-4F1C-894A-DA12DBB65F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99"/>
          <a:stretch/>
        </p:blipFill>
        <p:spPr bwMode="auto">
          <a:xfrm>
            <a:off x="491547" y="2178164"/>
            <a:ext cx="4788193" cy="3005072"/>
          </a:xfrm>
          <a:prstGeom prst="rect">
            <a:avLst/>
          </a:prstGeom>
          <a:noFill/>
          <a:extLst>
            <a:ext uri="{909E8E84-426E-40DD-AFC4-6F175D3DCCD1}">
              <a14:hiddenFill xmlns:a14="http://schemas.microsoft.com/office/drawing/2010/main">
                <a:solidFill>
                  <a:srgbClr val="FFFFFF"/>
                </a:solidFill>
              </a14:hiddenFill>
            </a:ext>
          </a:extLst>
        </p:spPr>
      </p:pic>
      <p:sp>
        <p:nvSpPr>
          <p:cNvPr id="45" name="Rektangel 44">
            <a:extLst>
              <a:ext uri="{FF2B5EF4-FFF2-40B4-BE49-F238E27FC236}">
                <a16:creationId xmlns:a16="http://schemas.microsoft.com/office/drawing/2014/main" id="{61594F49-4E02-489B-BD55-EA74AC02D316}"/>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83213C3A-8C07-4CA8-8F39-1E2175223DEB}"/>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5304EFF5-71E2-4924-944F-A35AEAC0BF89}"/>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7CBFBD8E-7ECF-4429-8CB0-C9AAAD03ED5D}"/>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57A2DA15-2944-43E9-8AAD-FEAE33F7788D}"/>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6A40A999-4ECC-4576-9103-014008523449}"/>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D868F145-A735-43A3-883B-FB78986F7293}"/>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09B768D5-22DE-4F92-85F9-15D37D24CC3A}"/>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367F9ECD-92B3-4222-A06B-092FC7BE2469}"/>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15EAF2F0-D9B2-4A3D-9D15-AD117DF5B6AA}"/>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8BCC99DE-292E-4DEC-8B9A-D6B683B3305C}"/>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5FD80988-FE54-4F24-8A38-FF2979DB2165}"/>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8C8ACA6F-8B36-44E8-833F-2BC9546D36EC}"/>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14B86B2A-D9B6-4079-96F0-AFC98C7EDF5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6717BC4E-748C-4777-938B-E6170CCD1BE9}"/>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0266C2E6-2A0C-4AAF-870D-9A39E7E9ECB5}"/>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757B0468-DD10-4893-8AD5-067B32DAD5A9}"/>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C5FFDA30-249D-4CB1-9547-CA585DB016FE}"/>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BE5BD650-5FF7-430E-BD1A-5131CF8209B9}"/>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D2EFBE8B-5FBE-4D91-879F-D30356FC904C}"/>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8BFEF7DB-5727-420D-996A-2EAA06F26875}"/>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AABF5108-A7D6-47BF-AB64-C41E9B98AAC8}"/>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17CA67C0-92BC-4664-B337-3187FCEC4458}"/>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FCA75C3B-4773-41C0-B40B-55F2EE4F9D1F}"/>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2B405439-32AC-41A8-9864-9DFE91EA5554}"/>
              </a:ext>
            </a:extLst>
          </p:cNvPr>
          <p:cNvSpPr/>
          <p:nvPr/>
        </p:nvSpPr>
        <p:spPr>
          <a:xfrm>
            <a:off x="916810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C3BB7FE4-2BA0-4E36-A0C5-35BDC15C5ACA}"/>
              </a:ext>
            </a:extLst>
          </p:cNvPr>
          <p:cNvSpPr/>
          <p:nvPr/>
        </p:nvSpPr>
        <p:spPr>
          <a:xfrm>
            <a:off x="948460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2" name="Rektangel 71">
            <a:extLst>
              <a:ext uri="{FF2B5EF4-FFF2-40B4-BE49-F238E27FC236}">
                <a16:creationId xmlns:a16="http://schemas.microsoft.com/office/drawing/2014/main" id="{A86EBBA6-57F5-4897-B96B-FD4858606CC7}"/>
              </a:ext>
            </a:extLst>
          </p:cNvPr>
          <p:cNvSpPr/>
          <p:nvPr/>
        </p:nvSpPr>
        <p:spPr>
          <a:xfrm>
            <a:off x="980110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3" name="Rektangel 72">
            <a:extLst>
              <a:ext uri="{FF2B5EF4-FFF2-40B4-BE49-F238E27FC236}">
                <a16:creationId xmlns:a16="http://schemas.microsoft.com/office/drawing/2014/main" id="{B9D52B7C-2BB1-4014-A153-2A623468B2A9}"/>
              </a:ext>
            </a:extLst>
          </p:cNvPr>
          <p:cNvSpPr/>
          <p:nvPr/>
        </p:nvSpPr>
        <p:spPr>
          <a:xfrm>
            <a:off x="1011655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72209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313788" cy="895897"/>
          </a:xfrm>
        </p:spPr>
        <p:txBody>
          <a:bodyPr/>
          <a:lstStyle/>
          <a:p>
            <a:r>
              <a:rPr lang="da-DK" sz="1400" b="0" dirty="0">
                <a:solidFill>
                  <a:schemeClr val="bg1"/>
                </a:solidFill>
              </a:rPr>
              <a:t>Spørgsmål 15:</a:t>
            </a:r>
            <a:r>
              <a:rPr lang="da-DK" dirty="0">
                <a:solidFill>
                  <a:schemeClr val="bg1"/>
                </a:solidFill>
              </a:rPr>
              <a:t/>
            </a:r>
            <a:br>
              <a:rPr lang="da-DK" dirty="0">
                <a:solidFill>
                  <a:schemeClr val="bg1"/>
                </a:solidFill>
              </a:rPr>
            </a:br>
            <a:r>
              <a:rPr lang="da-DK" dirty="0">
                <a:solidFill>
                  <a:schemeClr val="bg1"/>
                </a:solidFill>
              </a:rPr>
              <a:t>Du skal rejse i tog til et </a:t>
            </a:r>
            <a:r>
              <a:rPr lang="da-DK" dirty="0" smtClean="0">
                <a:solidFill>
                  <a:schemeClr val="bg1"/>
                </a:solidFill>
              </a:rPr>
              <a:t>møde </a:t>
            </a:r>
            <a:r>
              <a:rPr lang="da-DK" dirty="0">
                <a:solidFill>
                  <a:schemeClr val="bg1"/>
                </a:solidFill>
              </a:rPr>
              <a:t>og vil gerne arbejde på en sag med følsomme oplysninger undervejs </a:t>
            </a:r>
            <a:r>
              <a:rPr lang="da-DK" b="0" dirty="0">
                <a:solidFill>
                  <a:schemeClr val="bg1"/>
                </a:solidFill>
              </a:rPr>
              <a:t>– hvad gør du?</a:t>
            </a: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C</a:t>
            </a:r>
          </a:p>
        </p:txBody>
      </p:sp>
      <p:sp>
        <p:nvSpPr>
          <p:cNvPr id="13" name="Rektangel 12">
            <a:extLst>
              <a:ext uri="{FF2B5EF4-FFF2-40B4-BE49-F238E27FC236}">
                <a16:creationId xmlns:a16="http://schemas.microsoft.com/office/drawing/2014/main" id="{9D0FECF7-CE07-4B07-8125-E038A1CAAB66}"/>
              </a:ext>
            </a:extLst>
          </p:cNvPr>
          <p:cNvSpPr/>
          <p:nvPr/>
        </p:nvSpPr>
        <p:spPr>
          <a:xfrm>
            <a:off x="3569307" y="1859779"/>
            <a:ext cx="6319760" cy="3539430"/>
          </a:xfrm>
          <a:prstGeom prst="rect">
            <a:avLst/>
          </a:prstGeom>
        </p:spPr>
        <p:txBody>
          <a:bodyPr wrap="square">
            <a:spAutoFit/>
          </a:bodyPr>
          <a:lstStyle/>
          <a:p>
            <a:pPr defTabSz="519497">
              <a:defRPr/>
            </a:pPr>
            <a:r>
              <a:rPr lang="da-DK" sz="2000" b="1" dirty="0" smtClean="0">
                <a:solidFill>
                  <a:schemeClr val="bg1"/>
                </a:solidFill>
                <a:latin typeface="Arial" panose="020B0604020202020204" pitchFamily="34" charset="0"/>
                <a:ea typeface="Work Sans" charset="0"/>
                <a:cs typeface="Arial" panose="020B0604020202020204" pitchFamily="34" charset="0"/>
              </a:rPr>
              <a:t>Så længe jeg bruger et skærmfilter og sætter mig, </a:t>
            </a:r>
            <a:r>
              <a:rPr lang="da-DK" sz="2000" b="1" dirty="0">
                <a:solidFill>
                  <a:schemeClr val="bg1"/>
                </a:solidFill>
                <a:latin typeface="Arial" panose="020B0604020202020204" pitchFamily="34" charset="0"/>
                <a:ea typeface="Work Sans" charset="0"/>
                <a:cs typeface="Arial" panose="020B0604020202020204" pitchFamily="34" charset="0"/>
              </a:rPr>
              <a:t>så ingen </a:t>
            </a:r>
            <a:r>
              <a:rPr lang="da-DK" sz="2000" b="1" dirty="0" smtClean="0">
                <a:solidFill>
                  <a:schemeClr val="bg1"/>
                </a:solidFill>
                <a:latin typeface="Arial" panose="020B0604020202020204" pitchFamily="34" charset="0"/>
                <a:ea typeface="Work Sans" charset="0"/>
                <a:cs typeface="Arial" panose="020B0604020202020204" pitchFamily="34" charset="0"/>
              </a:rPr>
              <a:t>kan se mig over skulderen, mens jeg arbejder, er det OK.</a:t>
            </a:r>
            <a:endParaRPr lang="da-DK" sz="2000" dirty="0">
              <a:solidFill>
                <a:srgbClr val="3F4CC2"/>
              </a:solidFill>
              <a:ea typeface="Work Sans" charset="0"/>
              <a:cs typeface="Work Sans" charset="0"/>
            </a:endParaRPr>
          </a:p>
          <a:p>
            <a:pPr marL="0" marR="0" lvl="0" indent="0" algn="l" defTabSz="51954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Du må gerne arbejde i toget, men sørg for, at andre ikke kan kigge dig over skulderen eller se dokumenter med information, der ikke vedkommer dem. Det kan du bl.a. sikre ved at anvende </a:t>
            </a:r>
            <a:r>
              <a:rPr kumimoji="0" lang="da-DK" sz="1600" b="0"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et </a:t>
            </a:r>
            <a:r>
              <a:rPr kumimoji="0" lang="da-DK" sz="1600" b="0" i="0" u="none" strike="noStrike" kern="1200" cap="none" spc="0" normalizeH="0" baseline="0" noProof="0" dirty="0" err="1" smtClean="0">
                <a:ln>
                  <a:noFill/>
                </a:ln>
                <a:solidFill>
                  <a:srgbClr val="FFFFFF"/>
                </a:solidFill>
                <a:effectLst/>
                <a:uLnTx/>
                <a:uFillTx/>
                <a:latin typeface="Calibri"/>
                <a:ea typeface="+mn-ea"/>
                <a:cs typeface="Arial" panose="020B0604020202020204" pitchFamily="34" charset="0"/>
              </a:rPr>
              <a:t>skræmfilter</a:t>
            </a:r>
            <a:r>
              <a:rPr kumimoji="0" lang="da-DK" sz="1600" b="0"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 </a:t>
            </a: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som kan hentes ved </a:t>
            </a:r>
            <a:r>
              <a:rPr lang="da-DK" sz="1600" dirty="0">
                <a:solidFill>
                  <a:srgbClr val="FFFFFF"/>
                </a:solidFill>
              </a:rPr>
              <a:t> [</a:t>
            </a:r>
            <a:r>
              <a:rPr lang="da-DK" sz="1600" dirty="0">
                <a:solidFill>
                  <a:srgbClr val="FFFFFF"/>
                </a:solidFill>
                <a:highlight>
                  <a:srgbClr val="D600BA"/>
                </a:highlight>
              </a:rPr>
              <a:t>indsæt lokale</a:t>
            </a:r>
            <a:r>
              <a:rPr lang="da-DK" sz="1600" dirty="0">
                <a:solidFill>
                  <a:srgbClr val="FFFFFF"/>
                </a:solidFill>
              </a:rPr>
              <a:t>].</a:t>
            </a:r>
            <a:endPar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cs typeface="Arial" panose="020B0604020202020204" pitchFamily="34" charset="0"/>
            </a:endParaRPr>
          </a:p>
          <a:p>
            <a:pPr marL="285750" lvl="0" indent="-285750">
              <a:buFont typeface="Arial" panose="020B0604020202020204" pitchFamily="34" charset="0"/>
              <a:buChar char="•"/>
              <a:defRPr/>
            </a:pPr>
            <a:r>
              <a:rPr lang="da-DK" sz="1600" dirty="0">
                <a:solidFill>
                  <a:srgbClr val="FFFFFF"/>
                </a:solidFill>
              </a:rPr>
              <a:t>Du må gerne oprette </a:t>
            </a:r>
            <a:r>
              <a:rPr lang="da-DK" sz="1600" dirty="0" smtClean="0">
                <a:solidFill>
                  <a:srgbClr val="FFFFFF"/>
                </a:solidFill>
              </a:rPr>
              <a:t>et </a:t>
            </a:r>
            <a:r>
              <a:rPr lang="da-DK" sz="1600" dirty="0" err="1" smtClean="0">
                <a:solidFill>
                  <a:srgbClr val="FFFFFF"/>
                </a:solidFill>
              </a:rPr>
              <a:t>hotspot</a:t>
            </a:r>
            <a:r>
              <a:rPr lang="da-DK" sz="1600" dirty="0" smtClean="0">
                <a:solidFill>
                  <a:srgbClr val="FFFFFF"/>
                </a:solidFill>
              </a:rPr>
              <a:t> </a:t>
            </a:r>
            <a:r>
              <a:rPr lang="da-DK" sz="1600" dirty="0">
                <a:solidFill>
                  <a:srgbClr val="FFFFFF"/>
                </a:solidFill>
              </a:rPr>
              <a:t>fra din telefon. Arbejdspladsens computere kræver nemlig altid, at du logger på via VPN (virtual private </a:t>
            </a:r>
            <a:r>
              <a:rPr lang="da-DK" sz="1600" dirty="0" err="1" smtClean="0">
                <a:solidFill>
                  <a:srgbClr val="FFFFFF"/>
                </a:solidFill>
              </a:rPr>
              <a:t>network</a:t>
            </a:r>
            <a:r>
              <a:rPr lang="da-DK" sz="1600" dirty="0" smtClean="0">
                <a:solidFill>
                  <a:srgbClr val="FFFFFF"/>
                </a:solidFill>
              </a:rPr>
              <a:t>). </a:t>
            </a:r>
            <a:r>
              <a:rPr lang="da-DK" sz="1600" dirty="0">
                <a:solidFill>
                  <a:srgbClr val="FFFFFF"/>
                </a:solidFill>
                <a:latin typeface="Calibri"/>
                <a:cs typeface="Arial" panose="020B0604020202020204" pitchFamily="34" charset="0"/>
              </a:rPr>
              <a:t>Når</a:t>
            </a: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du opretter </a:t>
            </a:r>
            <a:r>
              <a:rPr kumimoji="0" lang="da-DK" sz="1600" b="0"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et </a:t>
            </a:r>
            <a:r>
              <a:rPr kumimoji="0" lang="da-DK" sz="1600" b="0" i="0" u="none" strike="noStrike" kern="1200" cap="none" spc="0" normalizeH="0" baseline="0" noProof="0" dirty="0" err="1" smtClean="0">
                <a:ln>
                  <a:noFill/>
                </a:ln>
                <a:solidFill>
                  <a:srgbClr val="FFFFFF"/>
                </a:solidFill>
                <a:effectLst/>
                <a:uLnTx/>
                <a:uFillTx/>
                <a:latin typeface="Calibri"/>
                <a:ea typeface="+mn-ea"/>
                <a:cs typeface="Arial" panose="020B0604020202020204" pitchFamily="34" charset="0"/>
              </a:rPr>
              <a:t>hotspot</a:t>
            </a:r>
            <a:r>
              <a:rPr kumimoji="0" lang="da-DK" sz="1600" b="0"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 </a:t>
            </a: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skal du huske, </a:t>
            </a:r>
            <a:r>
              <a:rPr kumimoji="0" lang="da-DK" sz="1600" b="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at der skal være kode på, så andre ikke kan få adgang.</a:t>
            </a:r>
            <a:endPar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85571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4812180" cy="895897"/>
          </a:xfrm>
        </p:spPr>
        <p:txBody>
          <a:bodyPr/>
          <a:lstStyle/>
          <a:p>
            <a:r>
              <a:rPr lang="da-DK" sz="1785" b="0" dirty="0"/>
              <a:t>Spørgsmål 1:</a:t>
            </a:r>
            <a:r>
              <a:rPr lang="da-DK" sz="2800" dirty="0"/>
              <a:t/>
            </a:r>
            <a:br>
              <a:rPr lang="da-DK" sz="2800" dirty="0"/>
            </a:br>
            <a:r>
              <a:rPr lang="da-DK" sz="2200" dirty="0">
                <a:solidFill>
                  <a:srgbClr val="3F4CC2"/>
                </a:solidFill>
              </a:rPr>
              <a:t>Du er den sidste på kontoret og ser en kollegas computer stå tændt og ulåst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4126"/>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433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18233" y="2295342"/>
            <a:ext cx="3731360" cy="584775"/>
          </a:xfrm>
          <a:prstGeom prst="rect">
            <a:avLst/>
          </a:prstGeom>
        </p:spPr>
        <p:txBody>
          <a:bodyPr wrap="square">
            <a:spAutoFit/>
          </a:bodyPr>
          <a:lstStyle/>
          <a:p>
            <a:pPr defTabSz="519497">
              <a:defRPr/>
            </a:pPr>
            <a:r>
              <a:rPr lang="da-DK" sz="1600" dirty="0">
                <a:solidFill>
                  <a:srgbClr val="3F4CC2"/>
                </a:solidFill>
                <a:ea typeface="Work Sans" charset="0"/>
                <a:cs typeface="Work Sans" charset="0"/>
              </a:rPr>
              <a:t>Lader computeren </a:t>
            </a:r>
            <a:r>
              <a:rPr lang="da-DK" sz="1600" dirty="0" smtClean="0">
                <a:solidFill>
                  <a:srgbClr val="3F4CC2"/>
                </a:solidFill>
                <a:ea typeface="Work Sans" charset="0"/>
                <a:cs typeface="Work Sans" charset="0"/>
              </a:rPr>
              <a:t>stå, </a:t>
            </a:r>
            <a:r>
              <a:rPr lang="da-DK" sz="1600" dirty="0">
                <a:solidFill>
                  <a:srgbClr val="3F4CC2"/>
                </a:solidFill>
                <a:ea typeface="Work Sans" charset="0"/>
                <a:cs typeface="Work Sans" charset="0"/>
              </a:rPr>
              <a:t>som den er – det er nok, at jeg låser døren efter mig.</a:t>
            </a:r>
          </a:p>
        </p:txBody>
      </p:sp>
      <p:sp>
        <p:nvSpPr>
          <p:cNvPr id="13" name="Rektangel 12">
            <a:extLst>
              <a:ext uri="{FF2B5EF4-FFF2-40B4-BE49-F238E27FC236}">
                <a16:creationId xmlns:a16="http://schemas.microsoft.com/office/drawing/2014/main" id="{9D0FECF7-CE07-4B07-8125-E038A1CAAB66}"/>
              </a:ext>
            </a:extLst>
          </p:cNvPr>
          <p:cNvSpPr/>
          <p:nvPr/>
        </p:nvSpPr>
        <p:spPr>
          <a:xfrm>
            <a:off x="6544491" y="3286960"/>
            <a:ext cx="3678843" cy="830997"/>
          </a:xfrm>
          <a:prstGeom prst="rect">
            <a:avLst/>
          </a:prstGeom>
        </p:spPr>
        <p:txBody>
          <a:bodyPr wrap="square">
            <a:spAutoFit/>
          </a:bodyPr>
          <a:lstStyle/>
          <a:p>
            <a:r>
              <a:rPr lang="da-DK" sz="1600" dirty="0">
                <a:solidFill>
                  <a:srgbClr val="3F4CC2"/>
                </a:solidFill>
              </a:rPr>
              <a:t>Låser computeren (uden at slukke den</a:t>
            </a:r>
            <a:r>
              <a:rPr lang="da-DK" sz="1600" dirty="0" smtClean="0">
                <a:solidFill>
                  <a:srgbClr val="3F4CC2"/>
                </a:solidFill>
              </a:rPr>
              <a:t>), </a:t>
            </a:r>
            <a:r>
              <a:rPr lang="da-DK" sz="1600" dirty="0">
                <a:solidFill>
                  <a:srgbClr val="3F4CC2"/>
                </a:solidFill>
              </a:rPr>
              <a:t>inden jeg </a:t>
            </a:r>
            <a:r>
              <a:rPr lang="da-DK" sz="1600" dirty="0" smtClean="0">
                <a:solidFill>
                  <a:srgbClr val="3F4CC2"/>
                </a:solidFill>
              </a:rPr>
              <a:t>går, </a:t>
            </a:r>
            <a:r>
              <a:rPr lang="da-DK" sz="1600" dirty="0">
                <a:solidFill>
                  <a:srgbClr val="3F4CC2"/>
                </a:solidFill>
              </a:rPr>
              <a:t>og efterlader en note til ejeren.</a:t>
            </a:r>
            <a:endParaRPr lang="da-DK" sz="1600" dirty="0"/>
          </a:p>
        </p:txBody>
      </p:sp>
      <p:sp>
        <p:nvSpPr>
          <p:cNvPr id="15" name="Rektangel 14">
            <a:extLst>
              <a:ext uri="{FF2B5EF4-FFF2-40B4-BE49-F238E27FC236}">
                <a16:creationId xmlns:a16="http://schemas.microsoft.com/office/drawing/2014/main" id="{23479C34-7819-476F-8C5C-280C2848F358}"/>
              </a:ext>
            </a:extLst>
          </p:cNvPr>
          <p:cNvSpPr/>
          <p:nvPr/>
        </p:nvSpPr>
        <p:spPr>
          <a:xfrm>
            <a:off x="6544491" y="4363851"/>
            <a:ext cx="3213315" cy="830997"/>
          </a:xfrm>
          <a:prstGeom prst="rect">
            <a:avLst/>
          </a:prstGeom>
        </p:spPr>
        <p:txBody>
          <a:bodyPr wrap="square">
            <a:spAutoFit/>
          </a:bodyPr>
          <a:lstStyle/>
          <a:p>
            <a:pPr defTabSz="519497">
              <a:defRPr/>
            </a:pPr>
            <a:r>
              <a:rPr lang="da-DK" sz="1600" dirty="0">
                <a:solidFill>
                  <a:srgbClr val="3F4CC2"/>
                </a:solidFill>
              </a:rPr>
              <a:t>Gemmer og lukker alt, der er åbent, lægger en note til ejeren og slukker computeren helt.</a:t>
            </a:r>
          </a:p>
        </p:txBody>
      </p:sp>
      <p:pic>
        <p:nvPicPr>
          <p:cNvPr id="31" name="Picture 2" descr="Gratis lagerfoto af arbejde, arbejdsområde, bærbar computer">
            <a:extLst>
              <a:ext uri="{FF2B5EF4-FFF2-40B4-BE49-F238E27FC236}">
                <a16:creationId xmlns:a16="http://schemas.microsoft.com/office/drawing/2014/main" id="{F6D20E52-4287-9C41-AD83-F5D1AAE17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70" t="25705" r="13829" b="2119"/>
          <a:stretch/>
        </p:blipFill>
        <p:spPr bwMode="auto">
          <a:xfrm>
            <a:off x="486115" y="2189775"/>
            <a:ext cx="4817612" cy="3005073"/>
          </a:xfrm>
          <a:prstGeom prst="rect">
            <a:avLst/>
          </a:prstGeom>
          <a:noFill/>
          <a:extLst>
            <a:ext uri="{909E8E84-426E-40DD-AFC4-6F175D3DCCD1}">
              <a14:hiddenFill xmlns:a14="http://schemas.microsoft.com/office/drawing/2010/main">
                <a:solidFill>
                  <a:srgbClr val="FFFFFF"/>
                </a:solidFill>
              </a14:hiddenFill>
            </a:ext>
          </a:extLst>
        </p:spPr>
      </p:pic>
      <p:sp>
        <p:nvSpPr>
          <p:cNvPr id="30" name="Rektangel 29">
            <a:extLst>
              <a:ext uri="{FF2B5EF4-FFF2-40B4-BE49-F238E27FC236}">
                <a16:creationId xmlns:a16="http://schemas.microsoft.com/office/drawing/2014/main" id="{D8A7ADC1-AA58-4A85-B4EB-3AC32FD08A58}"/>
              </a:ext>
            </a:extLst>
          </p:cNvPr>
          <p:cNvSpPr/>
          <p:nvPr/>
        </p:nvSpPr>
        <p:spPr>
          <a:xfrm>
            <a:off x="568653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6F787332-64B8-4A23-80B4-02495DD6D017}"/>
              </a:ext>
            </a:extLst>
          </p:cNvPr>
          <p:cNvSpPr/>
          <p:nvPr/>
        </p:nvSpPr>
        <p:spPr>
          <a:xfrm>
            <a:off x="631954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090CB26-8DF1-4AD3-9FB8-841EDE7EE095}"/>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95288C1D-19D5-4E28-89F8-E473EA1E9AD7}"/>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657AE02A-0AC5-481B-A85F-B84A10AC87CC}"/>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9BC79FCA-E354-42C3-8292-F93E8296B42F}"/>
              </a:ext>
            </a:extLst>
          </p:cNvPr>
          <p:cNvSpPr/>
          <p:nvPr/>
        </p:nvSpPr>
        <p:spPr>
          <a:xfrm>
            <a:off x="600304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7CCEAEB2-9314-4BCD-A402-76B947F30D86}"/>
              </a:ext>
            </a:extLst>
          </p:cNvPr>
          <p:cNvSpPr/>
          <p:nvPr/>
        </p:nvSpPr>
        <p:spPr>
          <a:xfrm>
            <a:off x="663605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A04D0CD5-0644-47C5-8659-2C6D78CCBDB5}"/>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698ABE68-7B09-4C1C-991F-B97EFA900EE2}"/>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63B9060C-D689-4487-9DD5-2A7A52C6A245}"/>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1" name="Rektangel 40">
            <a:extLst>
              <a:ext uri="{FF2B5EF4-FFF2-40B4-BE49-F238E27FC236}">
                <a16:creationId xmlns:a16="http://schemas.microsoft.com/office/drawing/2014/main" id="{EACECCC0-EC80-4176-AC5F-4F34EC97EFD3}"/>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2" name="Rektangel 41">
            <a:extLst>
              <a:ext uri="{FF2B5EF4-FFF2-40B4-BE49-F238E27FC236}">
                <a16:creationId xmlns:a16="http://schemas.microsoft.com/office/drawing/2014/main" id="{AB75C53B-14F7-47F6-95C7-1422C3C8EB65}"/>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AA912398-CF99-420B-ACB1-2A548B7F84F9}"/>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29" name="Rektangel 28">
            <a:extLst>
              <a:ext uri="{FF2B5EF4-FFF2-40B4-BE49-F238E27FC236}">
                <a16:creationId xmlns:a16="http://schemas.microsoft.com/office/drawing/2014/main" id="{A47BFFF9-076F-4AF2-8269-49FE42037408}"/>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4" name="Rektangel 43">
            <a:extLst>
              <a:ext uri="{FF2B5EF4-FFF2-40B4-BE49-F238E27FC236}">
                <a16:creationId xmlns:a16="http://schemas.microsoft.com/office/drawing/2014/main" id="{7ABF8355-26B8-489F-939D-FE777BB7D82A}"/>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97186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5214987" cy="895897"/>
          </a:xfrm>
        </p:spPr>
        <p:txBody>
          <a:bodyPr/>
          <a:lstStyle/>
          <a:p>
            <a:r>
              <a:rPr lang="da-DK" sz="1400" b="0" dirty="0">
                <a:solidFill>
                  <a:schemeClr val="bg1"/>
                </a:solidFill>
              </a:rPr>
              <a:t>Spørgsmål 1:</a:t>
            </a:r>
            <a:r>
              <a:rPr lang="da-DK" dirty="0">
                <a:solidFill>
                  <a:schemeClr val="bg1"/>
                </a:solidFill>
              </a:rPr>
              <a:t/>
            </a:r>
            <a:br>
              <a:rPr lang="da-DK" dirty="0">
                <a:solidFill>
                  <a:schemeClr val="bg1"/>
                </a:solidFill>
              </a:rPr>
            </a:br>
            <a:r>
              <a:rPr lang="da-DK" sz="1800" dirty="0">
                <a:solidFill>
                  <a:schemeClr val="bg1"/>
                </a:solidFill>
              </a:rPr>
              <a:t>Du er den sidste på kontoret og ser en kollegas computer stå tændt og ulåst </a:t>
            </a:r>
            <a:r>
              <a:rPr lang="da-DK" sz="1800"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3800" b="1" dirty="0">
                <a:solidFill>
                  <a:schemeClr val="bg1"/>
                </a:solidFill>
                <a:latin typeface="Arial" panose="020B0604020202020204" pitchFamily="34" charset="0"/>
                <a:ea typeface="Calibri" charset="0"/>
                <a:cs typeface="Arial" panose="020B0604020202020204" pitchFamily="34" charset="0"/>
              </a:rPr>
              <a:t>B</a:t>
            </a:r>
            <a:endParaRPr lang="da-DK" sz="9600" b="1" dirty="0">
              <a:solidFill>
                <a:schemeClr val="bg1"/>
              </a:solidFill>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711162" cy="3447098"/>
          </a:xfrm>
          <a:prstGeom prst="rect">
            <a:avLst/>
          </a:prstGeom>
        </p:spPr>
        <p:txBody>
          <a:bodyPr wrap="square">
            <a:spAutoFit/>
          </a:bodyPr>
          <a:lstStyle/>
          <a:p>
            <a:r>
              <a:rPr lang="da-DK" sz="2000" b="1" dirty="0">
                <a:solidFill>
                  <a:schemeClr val="bg1"/>
                </a:solidFill>
                <a:latin typeface="Arial" panose="020B0604020202020204" pitchFamily="34" charset="0"/>
                <a:cs typeface="Arial" panose="020B0604020202020204" pitchFamily="34" charset="0"/>
              </a:rPr>
              <a:t>Låser computeren (uden at slukke den</a:t>
            </a:r>
            <a:r>
              <a:rPr lang="da-DK" sz="2000" b="1" dirty="0" smtClean="0">
                <a:solidFill>
                  <a:schemeClr val="bg1"/>
                </a:solidFill>
                <a:latin typeface="Arial" panose="020B0604020202020204" pitchFamily="34" charset="0"/>
                <a:cs typeface="Arial" panose="020B0604020202020204" pitchFamily="34" charset="0"/>
              </a:rPr>
              <a:t>), </a:t>
            </a:r>
            <a:r>
              <a:rPr lang="da-DK" sz="2000" b="1" dirty="0">
                <a:solidFill>
                  <a:schemeClr val="bg1"/>
                </a:solidFill>
                <a:latin typeface="Arial" panose="020B0604020202020204" pitchFamily="34" charset="0"/>
                <a:cs typeface="Arial" panose="020B0604020202020204" pitchFamily="34" charset="0"/>
              </a:rPr>
              <a:t>inden jeg </a:t>
            </a:r>
            <a:r>
              <a:rPr lang="da-DK" sz="2000" b="1" dirty="0" smtClean="0">
                <a:solidFill>
                  <a:schemeClr val="bg1"/>
                </a:solidFill>
                <a:latin typeface="Arial" panose="020B0604020202020204" pitchFamily="34" charset="0"/>
                <a:cs typeface="Arial" panose="020B0604020202020204" pitchFamily="34" charset="0"/>
              </a:rPr>
              <a:t>går, </a:t>
            </a:r>
            <a:r>
              <a:rPr lang="da-DK" sz="2000" b="1" dirty="0">
                <a:solidFill>
                  <a:schemeClr val="bg1"/>
                </a:solidFill>
                <a:latin typeface="Arial" panose="020B0604020202020204" pitchFamily="34" charset="0"/>
                <a:cs typeface="Arial" panose="020B0604020202020204" pitchFamily="34" charset="0"/>
              </a:rPr>
              <a:t>og efterlader en note til ejeren.</a:t>
            </a:r>
          </a:p>
          <a:p>
            <a:pPr marL="285750" indent="-285750">
              <a:buFont typeface="Arial" panose="020B0604020202020204" pitchFamily="34" charset="0"/>
              <a:buChar char="•"/>
            </a:pPr>
            <a:endParaRPr lang="da-DK" sz="1800" dirty="0">
              <a:solidFill>
                <a:schemeClr val="bg1"/>
              </a:solidFill>
            </a:endParaRPr>
          </a:p>
          <a:p>
            <a:pPr marL="285750" indent="-285750">
              <a:buFont typeface="Arial" panose="020B0604020202020204" pitchFamily="34" charset="0"/>
              <a:buChar char="•"/>
            </a:pPr>
            <a:r>
              <a:rPr lang="da-DK" sz="1600" dirty="0">
                <a:solidFill>
                  <a:schemeClr val="bg1"/>
                </a:solidFill>
              </a:rPr>
              <a:t>At låse døren er ikke nok, da andre kan få adgang til lokalet.</a:t>
            </a: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Så længe computeren er beskyttet med password, er det nok at låse den. </a:t>
            </a: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Du bør ikke bruge en andens computer. Dette gælder også, hvis det handler om at tage stilling til, hvorvidt et dokument skal gemmes eller ej. Derfor bør du aldrig forsøge at vurdere hvad, der skal lukkes ned inden en nedlukning af computeren.</a:t>
            </a:r>
          </a:p>
          <a:p>
            <a:pPr marL="285750" indent="-285750">
              <a:buFont typeface="Arial" panose="020B0604020202020204" pitchFamily="34" charset="0"/>
              <a:buChar char="•"/>
            </a:pPr>
            <a:endParaRPr lang="da-DK" sz="1600" dirty="0">
              <a:solidFill>
                <a:schemeClr val="bg1"/>
              </a:solidFill>
            </a:endParaRPr>
          </a:p>
          <a:p>
            <a:r>
              <a:rPr lang="da-DK" sz="1600" dirty="0">
                <a:solidFill>
                  <a:schemeClr val="bg1"/>
                </a:solidFill>
              </a:rPr>
              <a:t>Tip: </a:t>
            </a:r>
            <a:r>
              <a:rPr lang="da-DK" sz="1600" i="1" dirty="0">
                <a:solidFill>
                  <a:schemeClr val="bg1"/>
                </a:solidFill>
              </a:rPr>
              <a:t>Genvejstasten til at låse computeren på </a:t>
            </a:r>
            <a:r>
              <a:rPr lang="da-DK" sz="1600" i="1" dirty="0" err="1">
                <a:solidFill>
                  <a:schemeClr val="bg1"/>
                </a:solidFill>
              </a:rPr>
              <a:t>PC’er</a:t>
            </a:r>
            <a:r>
              <a:rPr lang="da-DK" sz="1600" i="1" dirty="0">
                <a:solidFill>
                  <a:schemeClr val="bg1"/>
                </a:solidFill>
              </a:rPr>
              <a:t> er WIN+L. </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414470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468035" cy="895897"/>
          </a:xfrm>
        </p:spPr>
        <p:txBody>
          <a:bodyPr/>
          <a:lstStyle/>
          <a:p>
            <a:r>
              <a:rPr lang="da-DK" sz="1785" b="0" dirty="0"/>
              <a:t>Spørgsmål 2:</a:t>
            </a:r>
            <a:r>
              <a:rPr lang="da-DK" sz="2800" dirty="0"/>
              <a:t/>
            </a:r>
            <a:br>
              <a:rPr lang="da-DK" sz="2800" dirty="0"/>
            </a:br>
            <a:r>
              <a:rPr lang="da-DK" sz="2200" dirty="0">
                <a:solidFill>
                  <a:srgbClr val="3F4CC2"/>
                </a:solidFill>
              </a:rPr>
              <a:t>Du modtager en mail, der indeholder følsomme eller fortrolige personoplysninger på en borger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85765" y="3314126"/>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408123"/>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2222846"/>
            <a:ext cx="3421669"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Svarer borgeren. Jeg skal kun slette personoplysningerne, hvis jeg videresender mailen til andre.</a:t>
            </a:r>
          </a:p>
        </p:txBody>
      </p:sp>
      <p:sp>
        <p:nvSpPr>
          <p:cNvPr id="15" name="Rektangel 14">
            <a:extLst>
              <a:ext uri="{FF2B5EF4-FFF2-40B4-BE49-F238E27FC236}">
                <a16:creationId xmlns:a16="http://schemas.microsoft.com/office/drawing/2014/main" id="{23479C34-7819-476F-8C5C-280C2848F358}"/>
              </a:ext>
            </a:extLst>
          </p:cNvPr>
          <p:cNvSpPr/>
          <p:nvPr/>
        </p:nvSpPr>
        <p:spPr>
          <a:xfrm>
            <a:off x="6538553" y="4552519"/>
            <a:ext cx="3704591" cy="307777"/>
          </a:xfrm>
          <a:prstGeom prst="rect">
            <a:avLst/>
          </a:prstGeom>
        </p:spPr>
        <p:txBody>
          <a:bodyPr wrap="square">
            <a:spAutoFit/>
          </a:bodyPr>
          <a:lstStyle/>
          <a:p>
            <a:pPr defTabSz="519497">
              <a:defRPr/>
            </a:pPr>
            <a:r>
              <a:rPr lang="da-DK" sz="1400" dirty="0">
                <a:solidFill>
                  <a:srgbClr val="3F4CC2"/>
                </a:solidFill>
              </a:rPr>
              <a:t>Annullerer henvendelsen og sletter mailen.</a:t>
            </a:r>
          </a:p>
        </p:txBody>
      </p:sp>
      <p:sp>
        <p:nvSpPr>
          <p:cNvPr id="28" name="Rektangel 27">
            <a:extLst>
              <a:ext uri="{FF2B5EF4-FFF2-40B4-BE49-F238E27FC236}">
                <a16:creationId xmlns:a16="http://schemas.microsoft.com/office/drawing/2014/main" id="{F0E3E0BD-354D-4994-9107-C1A0346101A7}"/>
              </a:ext>
            </a:extLst>
          </p:cNvPr>
          <p:cNvSpPr/>
          <p:nvPr/>
        </p:nvSpPr>
        <p:spPr>
          <a:xfrm>
            <a:off x="6538553" y="3209194"/>
            <a:ext cx="3854470" cy="954107"/>
          </a:xfrm>
          <a:prstGeom prst="rect">
            <a:avLst/>
          </a:prstGeom>
        </p:spPr>
        <p:txBody>
          <a:bodyPr wrap="square">
            <a:spAutoFit/>
          </a:bodyPr>
          <a:lstStyle/>
          <a:p>
            <a:pPr defTabSz="519497">
              <a:defRPr/>
            </a:pPr>
            <a:r>
              <a:rPr lang="da-DK" sz="1400" dirty="0">
                <a:solidFill>
                  <a:srgbClr val="3E4AC2"/>
                </a:solidFill>
              </a:rPr>
              <a:t>Jeg svarer borgeren, men sletter oplysningerne fra mailen. Jeg gør desuden borgeren opmærksom på, at han/hun ikke bør sende følsomme eller fortrolige personoplysninger via almindelig mail.</a:t>
            </a:r>
          </a:p>
        </p:txBody>
      </p:sp>
      <p:pic>
        <p:nvPicPr>
          <p:cNvPr id="1028" name="Picture 4" descr="person using phone and laptop">
            <a:extLst>
              <a:ext uri="{FF2B5EF4-FFF2-40B4-BE49-F238E27FC236}">
                <a16:creationId xmlns:a16="http://schemas.microsoft.com/office/drawing/2014/main" id="{EBB3969C-D7C5-45E5-B051-CD8C4F329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580" b="20957"/>
          <a:stretch/>
        </p:blipFill>
        <p:spPr bwMode="auto">
          <a:xfrm>
            <a:off x="491547" y="2178163"/>
            <a:ext cx="4812180" cy="3005072"/>
          </a:xfrm>
          <a:prstGeom prst="rect">
            <a:avLst/>
          </a:prstGeom>
          <a:noFill/>
          <a:extLst>
            <a:ext uri="{909E8E84-426E-40DD-AFC4-6F175D3DCCD1}">
              <a14:hiddenFill xmlns:a14="http://schemas.microsoft.com/office/drawing/2010/main">
                <a:solidFill>
                  <a:srgbClr val="FFFFFF"/>
                </a:solidFill>
              </a14:hiddenFill>
            </a:ext>
          </a:extLst>
        </p:spPr>
      </p:pic>
      <p:sp>
        <p:nvSpPr>
          <p:cNvPr id="30" name="Rektangel 29">
            <a:extLst>
              <a:ext uri="{FF2B5EF4-FFF2-40B4-BE49-F238E27FC236}">
                <a16:creationId xmlns:a16="http://schemas.microsoft.com/office/drawing/2014/main" id="{4E62D324-0A9E-4E78-8C38-D83C9C588CA2}"/>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646F1B71-A90D-4350-898C-51A1138C2F00}"/>
              </a:ext>
            </a:extLst>
          </p:cNvPr>
          <p:cNvSpPr/>
          <p:nvPr/>
        </p:nvSpPr>
        <p:spPr>
          <a:xfrm>
            <a:off x="631954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B5562360-5039-4EB1-A73A-6BEF0E4F437A}"/>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D5E5C7CE-50AB-4DB0-8B4F-2208AC381F53}"/>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F34B845D-1FAE-4BC0-8829-A2E6C6DF7AE8}"/>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71BA0487-B024-4DD7-91A3-992E17C19F1F}"/>
              </a:ext>
            </a:extLst>
          </p:cNvPr>
          <p:cNvSpPr/>
          <p:nvPr/>
        </p:nvSpPr>
        <p:spPr>
          <a:xfrm>
            <a:off x="600304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94482EB1-014E-4DEA-ABFC-BD8903B1085A}"/>
              </a:ext>
            </a:extLst>
          </p:cNvPr>
          <p:cNvSpPr/>
          <p:nvPr/>
        </p:nvSpPr>
        <p:spPr>
          <a:xfrm>
            <a:off x="663605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CCBA5E0C-643B-46F3-A8AF-928299567292}"/>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A779C7D5-7459-4B5B-9BE6-CB59177E593C}"/>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C4E69650-80E0-4D60-8C4A-2B2C90B7C041}"/>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054AE125-6FB4-492B-BAB5-D00355A089EE}"/>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F91F8A9E-983D-432F-8C72-0EBAEC61CF09}"/>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1E163688-236C-4413-AF3D-20082474048A}"/>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EEB36586-4BB3-45C6-A81B-944D58C7807E}"/>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94D80F95-2B82-490D-AECE-DF72A8204D9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21045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2:</a:t>
            </a:r>
            <a:r>
              <a:rPr lang="da-DK" dirty="0">
                <a:solidFill>
                  <a:schemeClr val="bg1"/>
                </a:solidFill>
              </a:rPr>
              <a:t/>
            </a:r>
            <a:br>
              <a:rPr lang="da-DK" dirty="0">
                <a:solidFill>
                  <a:schemeClr val="bg1"/>
                </a:solidFill>
              </a:rPr>
            </a:br>
            <a:r>
              <a:rPr lang="da-DK" sz="1800" dirty="0">
                <a:solidFill>
                  <a:schemeClr val="bg1"/>
                </a:solidFill>
              </a:rPr>
              <a:t>Du modtager en mail, der indeholder </a:t>
            </a:r>
            <a:r>
              <a:rPr lang="da-DK" sz="1800" dirty="0" smtClean="0">
                <a:solidFill>
                  <a:schemeClr val="bg1"/>
                </a:solidFill>
              </a:rPr>
              <a:t>fortrolige </a:t>
            </a:r>
            <a:r>
              <a:rPr lang="da-DK" sz="1800" dirty="0">
                <a:solidFill>
                  <a:schemeClr val="bg1"/>
                </a:solidFill>
              </a:rPr>
              <a:t>eller </a:t>
            </a:r>
            <a:r>
              <a:rPr lang="da-DK" sz="1800" dirty="0" smtClean="0">
                <a:solidFill>
                  <a:schemeClr val="bg1"/>
                </a:solidFill>
              </a:rPr>
              <a:t>følsomme personoplysninger </a:t>
            </a:r>
            <a:r>
              <a:rPr lang="da-DK" sz="1800" dirty="0">
                <a:solidFill>
                  <a:schemeClr val="bg1"/>
                </a:solidFill>
              </a:rPr>
              <a:t>på en borger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B</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7151" y="1677352"/>
            <a:ext cx="6632498" cy="4062651"/>
          </a:xfrm>
          <a:prstGeom prst="rect">
            <a:avLst/>
          </a:prstGeom>
        </p:spPr>
        <p:txBody>
          <a:bodyPr wrap="square">
            <a:spAutoFit/>
          </a:bodyPr>
          <a:lstStyle/>
          <a:p>
            <a:pPr defTabSz="519497">
              <a:defRPr/>
            </a:pPr>
            <a:r>
              <a:rPr lang="da-DK" sz="2000" b="1" dirty="0">
                <a:solidFill>
                  <a:schemeClr val="bg1"/>
                </a:solidFill>
              </a:rPr>
              <a:t>Jeg svarer borgeren, men sletter oplysningerne fra mailen. Jeg gør desuden borgeren opmærksom på, at han/hun ikke bør sende </a:t>
            </a:r>
            <a:r>
              <a:rPr lang="da-DK" sz="2000" b="1" dirty="0" smtClean="0">
                <a:solidFill>
                  <a:schemeClr val="bg1"/>
                </a:solidFill>
              </a:rPr>
              <a:t>fortrolige </a:t>
            </a:r>
            <a:r>
              <a:rPr lang="da-DK" sz="2000" b="1" dirty="0">
                <a:solidFill>
                  <a:schemeClr val="bg1"/>
                </a:solidFill>
              </a:rPr>
              <a:t>eller </a:t>
            </a:r>
            <a:r>
              <a:rPr lang="da-DK" sz="2000" b="1" dirty="0" smtClean="0">
                <a:solidFill>
                  <a:schemeClr val="bg1"/>
                </a:solidFill>
              </a:rPr>
              <a:t>følsomme </a:t>
            </a:r>
            <a:r>
              <a:rPr lang="da-DK" sz="2000" b="1" dirty="0">
                <a:solidFill>
                  <a:schemeClr val="bg1"/>
                </a:solidFill>
              </a:rPr>
              <a:t>personoplysninger via almindelig mail.</a:t>
            </a:r>
          </a:p>
          <a:p>
            <a:pPr defTabSz="519497">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Almindelig mail er ikke tilstrækkeligt sikkert til kommunikation, der indeholder følsomme personoplysninger eller </a:t>
            </a:r>
            <a:r>
              <a:rPr kumimoji="0" lang="da-DK" sz="1600" b="0" i="0" u="none" strike="noStrike" kern="1200" cap="none" spc="0" normalizeH="0" baseline="0" noProof="0" dirty="0">
                <a:ln>
                  <a:noFill/>
                </a:ln>
                <a:solidFill>
                  <a:schemeClr val="bg1"/>
                </a:solidFill>
                <a:effectLst/>
                <a:uLnTx/>
                <a:uFillTx/>
                <a:latin typeface="Calibri"/>
                <a:ea typeface="+mn-ea"/>
                <a:cs typeface="+mn-cs"/>
              </a:rPr>
              <a:t>anden </a:t>
            </a:r>
            <a:r>
              <a:rPr kumimoji="0" lang="da-DK" sz="1600" b="0" i="0" u="none" kern="1200" cap="none" spc="0" normalizeH="0" baseline="0" noProof="0" dirty="0">
                <a:ln>
                  <a:noFill/>
                </a:ln>
                <a:solidFill>
                  <a:schemeClr val="bg1"/>
                </a:solidFill>
                <a:effectLst/>
                <a:uLnTx/>
                <a:uFillTx/>
                <a:latin typeface="Calibri"/>
                <a:ea typeface="+mn-ea"/>
                <a:cs typeface="+mn-cs"/>
              </a:rPr>
              <a:t>fortrolig </a:t>
            </a:r>
            <a:r>
              <a:rPr kumimoji="0" lang="da-DK" sz="1600" b="0" i="0" u="none" strike="noStrike" kern="1200" cap="none" spc="0" normalizeH="0" baseline="0" noProof="0" dirty="0">
                <a:ln>
                  <a:noFill/>
                </a:ln>
                <a:solidFill>
                  <a:schemeClr val="bg1"/>
                </a:solidFill>
                <a:effectLst/>
                <a:uLnTx/>
                <a:uFillTx/>
                <a:latin typeface="Calibri"/>
                <a:ea typeface="+mn-ea"/>
                <a:cs typeface="+mn-cs"/>
              </a:rPr>
              <a:t>information </a:t>
            </a:r>
            <a:r>
              <a:rPr kumimoji="0" lang="da-DK" sz="1600" b="0" i="0" u="none" strike="noStrike" kern="1200" cap="none" spc="0" normalizeH="0" baseline="0" noProof="0" dirty="0">
                <a:ln>
                  <a:noFill/>
                </a:ln>
                <a:solidFill>
                  <a:srgbClr val="FFFFFF"/>
                </a:solidFill>
                <a:effectLst/>
                <a:uLnTx/>
                <a:uFillTx/>
                <a:latin typeface="Calibri"/>
                <a:ea typeface="+mn-ea"/>
                <a:cs typeface="+mn-cs"/>
              </a:rPr>
              <a:t>– heller ikke selvom det er direkte med den borger, det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vedrører.</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Omvendt </a:t>
            </a:r>
            <a:r>
              <a:rPr kumimoji="0" lang="da-DK" sz="1600" b="0" i="0" u="none" strike="noStrike" kern="1200" cap="none" spc="0" normalizeH="0" baseline="0" noProof="0" dirty="0" err="1">
                <a:ln>
                  <a:noFill/>
                </a:ln>
                <a:solidFill>
                  <a:srgbClr val="FFFFFF"/>
                </a:solidFill>
                <a:effectLst/>
                <a:uLnTx/>
                <a:uFillTx/>
                <a:latin typeface="Calibri"/>
                <a:ea typeface="+mn-ea"/>
                <a:cs typeface="+mn-cs"/>
              </a:rPr>
              <a:t>ka</a:t>
            </a:r>
            <a:r>
              <a:rPr lang="da-DK" sz="1600" dirty="0">
                <a:solidFill>
                  <a:srgbClr val="FFFFFF"/>
                </a:solidFill>
                <a:latin typeface="Calibri"/>
              </a:rPr>
              <a:t>n man som myndighed ikke nægte at besvare/ignorere en henvendelse fra borgerne. Det vil det være det rigtige at slette oplysningerne og besvare borgeren.</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latin typeface="Calibri"/>
              </a:rPr>
              <a:t>Du kan læse mere om [</a:t>
            </a:r>
            <a:r>
              <a:rPr lang="da-DK" sz="1600" dirty="0">
                <a:solidFill>
                  <a:srgbClr val="FFFFFF"/>
                </a:solidFill>
                <a:highlight>
                  <a:srgbClr val="D600BA"/>
                </a:highlight>
                <a:latin typeface="Calibri"/>
              </a:rPr>
              <a:t>din organisation</a:t>
            </a:r>
            <a:r>
              <a:rPr lang="da-DK" sz="1600" dirty="0">
                <a:solidFill>
                  <a:srgbClr val="FFFFFF"/>
                </a:solidFill>
                <a:latin typeface="Calibri"/>
              </a:rPr>
              <a:t>]s praksis her: [</a:t>
            </a:r>
            <a:r>
              <a:rPr lang="da-DK" sz="1600" dirty="0">
                <a:solidFill>
                  <a:srgbClr val="FFFFFF"/>
                </a:solidFill>
                <a:highlight>
                  <a:srgbClr val="D600BA"/>
                </a:highlight>
                <a:latin typeface="Calibri"/>
              </a:rPr>
              <a:t>indsæt link eller henvisning</a:t>
            </a:r>
            <a:r>
              <a:rPr lang="da-DK" sz="1600" dirty="0" smtClean="0">
                <a:solidFill>
                  <a:srgbClr val="FFFFFF"/>
                </a:solidFill>
                <a:latin typeface="Calibri"/>
              </a:rPr>
              <a:t>].</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310687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4948022" cy="895897"/>
          </a:xfrm>
        </p:spPr>
        <p:txBody>
          <a:bodyPr/>
          <a:lstStyle/>
          <a:p>
            <a:r>
              <a:rPr lang="da-DK" sz="1785" b="0" dirty="0"/>
              <a:t>Spørgsmål 3:</a:t>
            </a:r>
            <a:r>
              <a:rPr lang="da-DK" sz="2800" dirty="0"/>
              <a:t/>
            </a:r>
            <a:br>
              <a:rPr lang="da-DK" sz="2800" dirty="0"/>
            </a:br>
            <a:r>
              <a:rPr lang="da-DK" sz="2200" dirty="0">
                <a:solidFill>
                  <a:srgbClr val="3F4CC2"/>
                </a:solidFill>
              </a:rPr>
              <a:t>Du har taget en hjemmearbejdsdag, men har glemt din arbejdscomputer på kontoret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pic>
        <p:nvPicPr>
          <p:cNvPr id="22" name="Billede 21" descr="Et billede, der indeholder bord, indendørs, bærbar computer, skrivebord&#10;&#10;Automatisk genereret beskrivelse">
            <a:extLst>
              <a:ext uri="{FF2B5EF4-FFF2-40B4-BE49-F238E27FC236}">
                <a16:creationId xmlns:a16="http://schemas.microsoft.com/office/drawing/2014/main" id="{72614EAB-C116-DD4F-AEB2-961C43953E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58" b="13280"/>
          <a:stretch/>
        </p:blipFill>
        <p:spPr>
          <a:xfrm>
            <a:off x="491547" y="2178163"/>
            <a:ext cx="4812180" cy="3005072"/>
          </a:xfrm>
          <a:prstGeom prst="rect">
            <a:avLst/>
          </a:prstGeom>
        </p:spPr>
      </p:pic>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209329"/>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393844"/>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218398"/>
            <a:ext cx="3887568"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Beder en kollega sende mig de dokumenter, jeg skal bruge via mail og arbejder lokalt på min privatcomputer.</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404335"/>
            <a:ext cx="3704591" cy="738664"/>
          </a:xfrm>
          <a:prstGeom prst="rect">
            <a:avLst/>
          </a:prstGeom>
        </p:spPr>
        <p:txBody>
          <a:bodyPr wrap="square">
            <a:spAutoFit/>
          </a:bodyPr>
          <a:lstStyle/>
          <a:p>
            <a:pPr defTabSz="519497">
              <a:defRPr/>
            </a:pPr>
            <a:r>
              <a:rPr lang="da-DK" sz="1400" dirty="0">
                <a:solidFill>
                  <a:srgbClr val="3F4CC2"/>
                </a:solidFill>
              </a:rPr>
              <a:t>Hjemmearbejdsdagen må droppes – jeg </a:t>
            </a:r>
            <a:r>
              <a:rPr lang="da-DK" sz="1400" i="1" dirty="0">
                <a:solidFill>
                  <a:srgbClr val="3F4CC2"/>
                </a:solidFill>
              </a:rPr>
              <a:t>skal</a:t>
            </a:r>
            <a:r>
              <a:rPr lang="da-DK" sz="1400" dirty="0">
                <a:solidFill>
                  <a:srgbClr val="3F4CC2"/>
                </a:solidFill>
              </a:rPr>
              <a:t> tilgå filer og systemer fra organisationens egne computere.</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392963"/>
            <a:ext cx="3577622" cy="738664"/>
          </a:xfrm>
          <a:prstGeom prst="rect">
            <a:avLst/>
          </a:prstGeom>
        </p:spPr>
        <p:txBody>
          <a:bodyPr wrap="square">
            <a:spAutoFit/>
          </a:bodyPr>
          <a:lstStyle/>
          <a:p>
            <a:pPr defTabSz="519497">
              <a:defRPr/>
            </a:pPr>
            <a:r>
              <a:rPr lang="da-DK" sz="1400" dirty="0">
                <a:solidFill>
                  <a:srgbClr val="3F4CC2"/>
                </a:solidFill>
                <a:latin typeface="Calibri" panose="020F0502020204030204" pitchFamily="34" charset="0"/>
                <a:ea typeface="Work Sans" charset="0"/>
                <a:cs typeface="Calibri" panose="020F0502020204030204" pitchFamily="34" charset="0"/>
              </a:rPr>
              <a:t>Logger på </a:t>
            </a:r>
            <a:r>
              <a:rPr lang="da-DK" sz="1400" dirty="0" smtClean="0">
                <a:solidFill>
                  <a:srgbClr val="3F4CC2"/>
                </a:solidFill>
                <a:latin typeface="Calibri" panose="020F0502020204030204" pitchFamily="34" charset="0"/>
                <a:ea typeface="Work Sans" charset="0"/>
                <a:cs typeface="Calibri" panose="020F0502020204030204" pitchFamily="34" charset="0"/>
              </a:rPr>
              <a:t>via en VPN-forbindelse, der er stillet til rådighed af min arbejdsplads, og arbejder fra min privatcomputer.</a:t>
            </a:r>
            <a:endParaRPr lang="da-DK" sz="1400" dirty="0">
              <a:solidFill>
                <a:srgbClr val="3F4CC2"/>
              </a:solidFill>
              <a:latin typeface="Calibri" panose="020F0502020204030204" pitchFamily="34" charset="0"/>
              <a:ea typeface="Work Sans" charset="0"/>
              <a:cs typeface="Calibri" panose="020F0502020204030204" pitchFamily="34" charset="0"/>
            </a:endParaRPr>
          </a:p>
        </p:txBody>
      </p:sp>
      <p:sp>
        <p:nvSpPr>
          <p:cNvPr id="29" name="Rektangel 28">
            <a:extLst>
              <a:ext uri="{FF2B5EF4-FFF2-40B4-BE49-F238E27FC236}">
                <a16:creationId xmlns:a16="http://schemas.microsoft.com/office/drawing/2014/main" id="{4CA34D63-63D5-44B6-B83C-B5891C96F298}"/>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E4968449-9601-4565-BA1E-D2518026864A}"/>
              </a:ext>
            </a:extLst>
          </p:cNvPr>
          <p:cNvSpPr/>
          <p:nvPr/>
        </p:nvSpPr>
        <p:spPr>
          <a:xfrm>
            <a:off x="6319549"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19132EAA-22B2-4D51-A6A4-BE7488D341CB}"/>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3B4C9067-FE06-4B52-ACBC-A95301D1C31C}"/>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18CF7E9-B16A-4BE1-A4F2-B90EA732A21E}"/>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0081D5F1-4C43-49BE-A98E-2850CD70EB86}"/>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49DA0221-7383-42DC-B655-FB4A2A96FC0A}"/>
              </a:ext>
            </a:extLst>
          </p:cNvPr>
          <p:cNvSpPr/>
          <p:nvPr/>
        </p:nvSpPr>
        <p:spPr>
          <a:xfrm>
            <a:off x="663605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FD2B2D3A-8DAD-49F8-8B75-2EC0142D6892}"/>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14D0424C-7FD3-47C8-91EB-5696B0BC43D5}"/>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0D278BA5-17B1-4A13-B7C7-EA1598C37EC0}"/>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0926E2AA-308A-458F-88D6-900035DA2C3E}"/>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CB256F9B-088E-4B4B-AB6D-E63A908735C1}"/>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8C87F865-8E54-40C9-9674-B5C30BD6A2E2}"/>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7AE1FAE6-1102-47EF-881B-306F1DC84C7C}"/>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6620ADFE-1F2F-455D-8D78-500C276862B4}"/>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26527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3:</a:t>
            </a:r>
            <a:r>
              <a:rPr lang="da-DK" dirty="0">
                <a:solidFill>
                  <a:schemeClr val="bg1"/>
                </a:solidFill>
              </a:rPr>
              <a:t/>
            </a:r>
            <a:br>
              <a:rPr lang="da-DK" dirty="0">
                <a:solidFill>
                  <a:schemeClr val="bg1"/>
                </a:solidFill>
              </a:rPr>
            </a:br>
            <a:r>
              <a:rPr lang="da-DK" sz="1800" dirty="0">
                <a:solidFill>
                  <a:schemeClr val="bg1"/>
                </a:solidFill>
              </a:rPr>
              <a:t>Du har taget en hjemmearbejdsdag, men har glemt din arbejdscomputer på kontoret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B</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3477875"/>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Logger på </a:t>
            </a:r>
            <a:r>
              <a:rPr lang="da-DK" sz="2000" b="1" dirty="0" smtClean="0">
                <a:solidFill>
                  <a:schemeClr val="bg1"/>
                </a:solidFill>
                <a:latin typeface="Arial" panose="020B0604020202020204" pitchFamily="34" charset="0"/>
                <a:ea typeface="Work Sans" charset="0"/>
                <a:cs typeface="Arial" panose="020B0604020202020204" pitchFamily="34" charset="0"/>
              </a:rPr>
              <a:t>via en VPN-forbindelse, der er stillet til rådighed af min arbejdsplads, og </a:t>
            </a:r>
            <a:r>
              <a:rPr lang="da-DK" sz="2000" b="1" dirty="0">
                <a:solidFill>
                  <a:schemeClr val="bg1"/>
                </a:solidFill>
                <a:latin typeface="Arial" panose="020B0604020202020204" pitchFamily="34" charset="0"/>
                <a:ea typeface="Work Sans" charset="0"/>
                <a:cs typeface="Arial" panose="020B0604020202020204" pitchFamily="34" charset="0"/>
              </a:rPr>
              <a:t>arbejder fra min privatcomputer.</a:t>
            </a:r>
          </a:p>
          <a:p>
            <a:pPr lvl="0">
              <a:defRPr/>
            </a:pPr>
            <a:endParaRPr kumimoji="0" lang="da-DK" sz="1600" b="0" i="0" u="none" strike="noStrike" kern="1200" cap="none" spc="0" normalizeH="0" baseline="0" noProof="0" dirty="0">
              <a:ln>
                <a:noFill/>
              </a:ln>
              <a:solidFill>
                <a:schemeClr val="bg1"/>
              </a:solidFill>
              <a:effectLst/>
              <a:uLnTx/>
              <a:uFillTx/>
              <a:ea typeface="+mn-ea"/>
              <a:cs typeface="+mn-cs"/>
            </a:endParaRPr>
          </a:p>
          <a:p>
            <a:pPr marL="285750" lvl="0" indent="-285750">
              <a:buFont typeface="Arial" panose="020B0604020202020204" pitchFamily="34" charset="0"/>
              <a:buChar char="•"/>
              <a:defRPr/>
            </a:pPr>
            <a:r>
              <a:rPr kumimoji="0" lang="da-DK" sz="1600" b="0" i="0" u="none" strike="noStrike" kern="1200" cap="none" spc="0" normalizeH="0" baseline="0" noProof="0" dirty="0">
                <a:ln>
                  <a:noFill/>
                </a:ln>
                <a:solidFill>
                  <a:schemeClr val="bg1"/>
                </a:solidFill>
                <a:effectLst/>
                <a:uLnTx/>
                <a:uFillTx/>
                <a:ea typeface="+mn-ea"/>
                <a:cs typeface="+mn-cs"/>
              </a:rPr>
              <a:t>Så længe du arbejder </a:t>
            </a:r>
            <a:r>
              <a:rPr lang="da-DK" sz="1600" dirty="0">
                <a:solidFill>
                  <a:schemeClr val="bg1"/>
                </a:solidFill>
              </a:rPr>
              <a:t>via VPN (virtual private </a:t>
            </a:r>
            <a:r>
              <a:rPr lang="da-DK" sz="1600" dirty="0" err="1">
                <a:solidFill>
                  <a:schemeClr val="bg1"/>
                </a:solidFill>
              </a:rPr>
              <a:t>network</a:t>
            </a:r>
            <a:r>
              <a:rPr lang="da-DK" sz="1600" dirty="0">
                <a:solidFill>
                  <a:schemeClr val="bg1"/>
                </a:solidFill>
              </a:rPr>
              <a:t>)</a:t>
            </a:r>
            <a:r>
              <a:rPr kumimoji="0" lang="da-DK" sz="1600" b="0" i="0" u="none" strike="noStrike" kern="1200" cap="none" spc="0" normalizeH="0" baseline="0" noProof="0" dirty="0">
                <a:ln>
                  <a:noFill/>
                </a:ln>
                <a:solidFill>
                  <a:schemeClr val="bg1"/>
                </a:solidFill>
                <a:effectLst/>
                <a:uLnTx/>
                <a:uFillTx/>
                <a:ea typeface="+mn-ea"/>
                <a:cs typeface="+mn-cs"/>
              </a:rPr>
              <a:t>, der er stillet til rådighed af din arbejdsplads, er din privatcomputer </a:t>
            </a:r>
            <a:r>
              <a:rPr kumimoji="0" lang="da-DK" sz="1600" b="0" i="0" u="none" strike="noStrike" kern="1200" cap="none" spc="0" normalizeH="0" baseline="0" noProof="0" dirty="0" smtClean="0">
                <a:ln>
                  <a:noFill/>
                </a:ln>
                <a:solidFill>
                  <a:schemeClr val="bg1"/>
                </a:solidFill>
                <a:effectLst/>
                <a:uLnTx/>
                <a:uFillTx/>
                <a:ea typeface="+mn-ea"/>
                <a:cs typeface="+mn-cs"/>
              </a:rPr>
              <a:t>i princippet sikker </a:t>
            </a:r>
            <a:r>
              <a:rPr kumimoji="0" lang="da-DK" sz="1600" b="0" i="0" u="none" strike="noStrike" kern="1200" cap="none" spc="0" normalizeH="0" baseline="0" noProof="0" dirty="0">
                <a:ln>
                  <a:noFill/>
                </a:ln>
                <a:solidFill>
                  <a:schemeClr val="bg1"/>
                </a:solidFill>
                <a:effectLst/>
                <a:uLnTx/>
                <a:uFillTx/>
                <a:ea typeface="+mn-ea"/>
                <a:cs typeface="+mn-cs"/>
              </a:rPr>
              <a:t>nok</a:t>
            </a:r>
            <a:r>
              <a:rPr kumimoji="0" lang="da-DK" sz="1600" b="0" i="0" u="none" strike="noStrike" kern="1200" cap="none" spc="0" normalizeH="0" baseline="0" noProof="0" dirty="0" smtClean="0">
                <a:ln>
                  <a:noFill/>
                </a:ln>
                <a:solidFill>
                  <a:schemeClr val="bg1"/>
                </a:solidFill>
                <a:effectLst/>
                <a:uLnTx/>
                <a:uFillTx/>
                <a:ea typeface="+mn-ea"/>
                <a:cs typeface="+mn-cs"/>
              </a:rPr>
              <a:t>. </a:t>
            </a:r>
            <a:endParaRPr kumimoji="0" lang="da-DK" sz="1600" b="0" i="0" u="none" strike="noStrike" kern="1200" cap="none" spc="0" normalizeH="0" baseline="0" noProof="0" dirty="0">
              <a:ln>
                <a:noFill/>
              </a:ln>
              <a:solidFill>
                <a:schemeClr val="bg1"/>
              </a:solidFill>
              <a:effectLst/>
              <a:uLnTx/>
              <a:uFillTx/>
              <a:ea typeface="+mn-ea"/>
              <a:cs typeface="+mn-cs"/>
            </a:endParaRPr>
          </a:p>
          <a:p>
            <a:pPr marL="285750" lvl="0" indent="-285750">
              <a:buFont typeface="Arial" panose="020B0604020202020204" pitchFamily="34" charset="0"/>
              <a:buChar char="•"/>
              <a:defRPr/>
            </a:pPr>
            <a:endParaRPr lang="da-DK" sz="1600" dirty="0">
              <a:solidFill>
                <a:schemeClr val="bg1"/>
              </a:solidFill>
            </a:endParaRPr>
          </a:p>
          <a:p>
            <a:pPr marL="285750" lvl="0" indent="-285750">
              <a:buFont typeface="Arial" panose="020B0604020202020204" pitchFamily="34" charset="0"/>
              <a:buChar char="•"/>
              <a:defRPr/>
            </a:pPr>
            <a:r>
              <a:rPr lang="da-DK" sz="1600" dirty="0">
                <a:solidFill>
                  <a:schemeClr val="bg1"/>
                </a:solidFill>
              </a:rPr>
              <a:t>Men hvis du ikke kan skabe en sikker forbindelse, må du op på cyklen og ind til arbejdspladsen</a:t>
            </a:r>
            <a:r>
              <a:rPr lang="da-DK" sz="1600" dirty="0" smtClean="0">
                <a:solidFill>
                  <a:schemeClr val="bg1"/>
                </a:solidFill>
              </a:rPr>
              <a:t>.</a:t>
            </a:r>
          </a:p>
          <a:p>
            <a:pPr marL="285750" lvl="0" indent="-285750">
              <a:buFont typeface="Arial" panose="020B0604020202020204" pitchFamily="34" charset="0"/>
              <a:buChar char="•"/>
              <a:defRPr/>
            </a:pPr>
            <a:endParaRPr kumimoji="0" lang="da-DK" sz="1600" b="0" i="0" u="none" strike="noStrike" kern="1200" cap="none" spc="0" normalizeH="0" baseline="0" noProof="0" dirty="0">
              <a:ln>
                <a:noFill/>
              </a:ln>
              <a:solidFill>
                <a:schemeClr val="bg1"/>
              </a:solidFill>
              <a:effectLst/>
              <a:uLnTx/>
              <a:uFillTx/>
            </a:endParaRPr>
          </a:p>
          <a:p>
            <a:pPr marL="285750" lvl="0" indent="-285750">
              <a:buFont typeface="Arial" panose="020B0604020202020204" pitchFamily="34" charset="0"/>
              <a:buChar char="•"/>
              <a:defRPr/>
            </a:pPr>
            <a:r>
              <a:rPr lang="da-DK" sz="1600" dirty="0" smtClean="0">
                <a:solidFill>
                  <a:schemeClr val="bg1"/>
                </a:solidFill>
              </a:rPr>
              <a:t>Husk, at du ikke må hente fortrolige oplysninger ned på din private computer. Vær også opmærksom på, at din arbejdsplads kan have lokale retningslinjer, der går imod brugen af privatcomputer.</a:t>
            </a:r>
            <a:endParaRPr kumimoji="0" lang="da-DK" sz="1600" b="0" i="0" u="none" strike="noStrike" kern="1200" cap="none" spc="0" normalizeH="0" baseline="0" noProof="0" dirty="0">
              <a:ln>
                <a:noFill/>
              </a:ln>
              <a:solidFill>
                <a:schemeClr val="bg1"/>
              </a:solidFill>
              <a:effectLst/>
              <a:uLnTx/>
              <a:uFillTx/>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907596568"/>
      </p:ext>
    </p:extLst>
  </p:cSld>
  <p:clrMapOvr>
    <a:masterClrMapping/>
  </p:clrMapOvr>
</p:sld>
</file>

<file path=ppt/theme/theme1.xml><?xml version="1.0" encoding="utf-8"?>
<a:theme xmlns:a="http://schemas.openxmlformats.org/drawingml/2006/main" name="1_OPERATE MODERTILBUD">
  <a:themeElements>
    <a:clrScheme name="Operate NY CVI 02">
      <a:dk1>
        <a:srgbClr val="000000"/>
      </a:dk1>
      <a:lt1>
        <a:srgbClr val="FFFFFF"/>
      </a:lt1>
      <a:dk2>
        <a:srgbClr val="3D4242"/>
      </a:dk2>
      <a:lt2>
        <a:srgbClr val="EAEBEA"/>
      </a:lt2>
      <a:accent1>
        <a:srgbClr val="BF3D2A"/>
      </a:accent1>
      <a:accent2>
        <a:srgbClr val="BBE2D2"/>
      </a:accent2>
      <a:accent3>
        <a:srgbClr val="00304B"/>
      </a:accent3>
      <a:accent4>
        <a:srgbClr val="3F6377"/>
      </a:accent4>
      <a:accent5>
        <a:srgbClr val="7E95A3"/>
      </a:accent5>
      <a:accent6>
        <a:srgbClr val="DCF0E7"/>
      </a:accent6>
      <a:hlink>
        <a:srgbClr val="00304B"/>
      </a:hlink>
      <a:folHlink>
        <a:srgbClr val="00304B"/>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headEnd type="none" w="lg"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a:latin typeface="Calibri" charset="0"/>
            <a:ea typeface="Calibri" charset="0"/>
            <a:cs typeface="Calibri" charset="0"/>
          </a:defRPr>
        </a:defPPr>
      </a:lstStyle>
    </a:txDef>
  </a:objectDefaults>
  <a:extraClrSchemeLst/>
  <a:extLst>
    <a:ext uri="{05A4C25C-085E-4340-85A3-A5531E510DB2}">
      <thm15:themeFamily xmlns:thm15="http://schemas.microsoft.com/office/thememl/2012/main" name="Inspirationsslides 240118" id="{5CC5BACC-1688-4F51-B266-3E8C5C4F997B}" vid="{3BD43B7D-4021-44AF-9652-DFF32E635096}"/>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45078</TotalTime>
  <Words>3639</Words>
  <Application>Microsoft Office PowerPoint</Application>
  <PresentationFormat>Brugerdefineret</PresentationFormat>
  <Paragraphs>321</Paragraphs>
  <Slides>33</Slides>
  <Notes>33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Symbol</vt:lpstr>
      <vt:lpstr>Work Sans</vt:lpstr>
      <vt:lpstr>1_OPERATE MODERTILBUD</vt:lpstr>
      <vt:lpstr>Intro til  SikkerhedsQuizzen</vt:lpstr>
      <vt:lpstr>Husk at tilpasse oplægget til din organisation</vt:lpstr>
      <vt:lpstr>Guide: Sådan bruger du SikkerhedsQuizzen</vt:lpstr>
      <vt:lpstr>Spørgsmål 1: Du er den sidste på kontoret og ser en kollegas computer stå tændt og ulåst – hvad gør du?  </vt:lpstr>
      <vt:lpstr>Spørgsmål 1: Du er den sidste på kontoret og ser en kollegas computer stå tændt og ulåst – hvad gør du?  </vt:lpstr>
      <vt:lpstr>Spørgsmål 2: Du modtager en mail, der indeholder følsomme eller fortrolige personoplysninger på en borger  – hvad gør du?  </vt:lpstr>
      <vt:lpstr>Spørgsmål 2: Du modtager en mail, der indeholder fortrolige eller følsomme personoplysninger på en borger – hvad gør du?  </vt:lpstr>
      <vt:lpstr>Spørgsmål 3: Du har taget en hjemmearbejdsdag, men har glemt din arbejdscomputer på kontoret – hvad gør du?  </vt:lpstr>
      <vt:lpstr>Spørgsmål 3: Du har taget en hjemmearbejdsdag, men har glemt din arbejdscomputer på kontoret – hvad gør du?  </vt:lpstr>
      <vt:lpstr>Spørgsmål 4: En kollega spørger, om hun må låne dit login til et bestemt program, hun ikke selv har adgang til – hvad gør du?  </vt:lpstr>
      <vt:lpstr>Spørgsmål 4: En kollega spørger, om hun må låne dit login til et bestemt program, hun ikke selv har adgang til – hvad gør du?  </vt:lpstr>
      <vt:lpstr>Spørgsmål 5: Du har nogle udskrevne dokumenter, som indeholder personoplysninger om borgere. Dokumenterne skal ikke længere bruges – hvad gør du?  </vt:lpstr>
      <vt:lpstr>Spørgsmål 5: Du har nogle udskrevne dokumenter, som indeholder personoplysninger om borgere. Dokumenterne skal ikke længere bruges – hvad gør du?  </vt:lpstr>
      <vt:lpstr>Spørgsmål 6: Du skal deltage i et virtuelt møde, hvor I skal diskutere en fortrolig sag. Du er blevet indkaldt via en tjeneste, som  din organisation ellers ikke bruger  – hvad gør du?  </vt:lpstr>
      <vt:lpstr>Spørgsmål 6: Du skal deltage i et virtuelt møde, hvor I skal diskutere en fortrolig sag. Du er blevet indkaldt via en tjeneste, som din organisation ellers ikke bruger – hvad gør du?  </vt:lpstr>
      <vt:lpstr>Spørgsmål 7: Din computer opfører sig meget mærkeligt og der er flere filer, du pludselig ikke har adgang til eller som ser underlige ud – hvad gør du?  </vt:lpstr>
      <vt:lpstr>Spørgsmål 7: Din computer opfører sig meget mærkeligt og der er flere filer, du pludselig ikke har adgang til eller som ser underlige ud – hvad gør du?  </vt:lpstr>
      <vt:lpstr>Spørgsmål 8: Du bliver kontaktet af en fast leverandør, der skal bruge personoplysninger på borgere ifm. deres arbejde for jer – hvad gør du?  </vt:lpstr>
      <vt:lpstr>Spørgsmål 8: Du bliver kontaktet af en fast leverandør, der skal bruge personoplysninger på borgere ifm. deres arbejde for jer – hvad gør du?  </vt:lpstr>
      <vt:lpstr>Spørgsmål 9: Du skal løse en opgave, hvor du skal bruge din smartphone til at tage billeder af folk – hvad gør du?  </vt:lpstr>
      <vt:lpstr>Spørgsmål 9: Du skal løse en opgave, hvor du skal bruge din smartphone til at tage billeder af folk – hvad gør du?  </vt:lpstr>
      <vt:lpstr>Spørgsmål 10: Du skal indkalde en kollega/medarbejder til en jobsamtale med en mulig ny kollega  – hvad gør du?  </vt:lpstr>
      <vt:lpstr>Spørgsmål 10: Du skal indkalde en kollega/medarbejder til en jobsamtale med en mulig ny kollega  – hvad gør du?</vt:lpstr>
      <vt:lpstr>Spørgsmål 11: Internetforbindelsen driller, hvilket gør det svært at arbejde online. Du skal arbejde med nogle fortrolige filer – hvad gør du?  </vt:lpstr>
      <vt:lpstr>Spørgsmål 11: Internetforbindelsen driller, hvilket gør det svært at arbejde online. Du skal arbejde med nogle fortrolige filer – hvad gør du?  </vt:lpstr>
      <vt:lpstr>Spørgsmål 12: Du skal lave lange, sikre kodeord til dine forskellige logins, men ved, du får svært ved at huske dem alle – hvad gør du?  </vt:lpstr>
      <vt:lpstr>Spørgsmål 12: Du skal lave lange, sikre kodeord til dine forskellige logins, men ved, du får svært ved at huske dem alle – hvad gør du? </vt:lpstr>
      <vt:lpstr>Spørgsmål 13: Ved printeren finder du papirer med personoplysninger på en borger. Du har intet med borgeren eller sagen at gøre – hvad gør du?  </vt:lpstr>
      <vt:lpstr>Spørgsmål 13: Ved printeren finder du papirer med personoplysninger på en borger. Du har intet med borgeren eller sagen at gøre – hvad gør du?  </vt:lpstr>
      <vt:lpstr>Spørgsmål 14: Du har modtaget en mail med følsomme eller fortrolige personoplysninger – hvor lang tid må den ligge i din mail, før du sletter denne?  </vt:lpstr>
      <vt:lpstr>Spørgsmål 14: Du har modtaget en mail med følsomme eller fortrolige personoplysninger – hvor lang tid må den ligge i din mail, før du sletter denne?  </vt:lpstr>
      <vt:lpstr>Spørgsmål 15: Du skal rejse i tog til et møde, og vil gerne arbejde på en sag med følsomme oplysninger undervejs – hvad gør du? </vt:lpstr>
      <vt:lpstr>Spørgsmål 15: Du skal rejse i tog til et møde og vil gerne arbejde på en sag med følsomme oplysninger undervejs – hvad gør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Malene Brøsch Edvardsen</dc:creator>
  <cp:lastModifiedBy>Anna Kali</cp:lastModifiedBy>
  <cp:revision>1767</cp:revision>
  <cp:lastPrinted>2019-04-04T11:02:59Z</cp:lastPrinted>
  <dcterms:created xsi:type="dcterms:W3CDTF">2015-01-16T10:51:05Z</dcterms:created>
  <dcterms:modified xsi:type="dcterms:W3CDTF">2023-06-21T10:41:40Z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